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1586" r:id="rId2"/>
    <p:sldId id="1522" r:id="rId3"/>
    <p:sldId id="1523" r:id="rId4"/>
    <p:sldId id="1524" r:id="rId5"/>
    <p:sldId id="1579" r:id="rId6"/>
    <p:sldId id="1519" r:id="rId7"/>
    <p:sldId id="1520" r:id="rId8"/>
    <p:sldId id="1525" r:id="rId9"/>
    <p:sldId id="1578" r:id="rId10"/>
    <p:sldId id="1526" r:id="rId11"/>
    <p:sldId id="1527" r:id="rId12"/>
    <p:sldId id="1528" r:id="rId13"/>
    <p:sldId id="1549" r:id="rId14"/>
    <p:sldId id="1550" r:id="rId15"/>
    <p:sldId id="1551" r:id="rId16"/>
    <p:sldId id="1552" r:id="rId17"/>
    <p:sldId id="1553" r:id="rId18"/>
    <p:sldId id="1554" r:id="rId19"/>
    <p:sldId id="1555" r:id="rId20"/>
    <p:sldId id="1557" r:id="rId21"/>
    <p:sldId id="1530" r:id="rId22"/>
    <p:sldId id="1531" r:id="rId23"/>
    <p:sldId id="1532" r:id="rId24"/>
    <p:sldId id="1533" r:id="rId25"/>
    <p:sldId id="1534" r:id="rId26"/>
    <p:sldId id="1535" r:id="rId27"/>
    <p:sldId id="1559" r:id="rId28"/>
    <p:sldId id="1564" r:id="rId29"/>
    <p:sldId id="1560" r:id="rId30"/>
    <p:sldId id="1536" r:id="rId31"/>
    <p:sldId id="1580" r:id="rId32"/>
    <p:sldId id="1537" r:id="rId33"/>
    <p:sldId id="1581" r:id="rId34"/>
    <p:sldId id="1538" r:id="rId35"/>
    <p:sldId id="1539" r:id="rId36"/>
    <p:sldId id="1540" r:id="rId37"/>
    <p:sldId id="1541" r:id="rId38"/>
    <p:sldId id="1548" r:id="rId39"/>
    <p:sldId id="1542" r:id="rId40"/>
    <p:sldId id="1561" r:id="rId41"/>
    <p:sldId id="1563" r:id="rId42"/>
    <p:sldId id="1544" r:id="rId43"/>
    <p:sldId id="1562" r:id="rId44"/>
    <p:sldId id="1582" r:id="rId45"/>
    <p:sldId id="1545" r:id="rId46"/>
    <p:sldId id="1546" r:id="rId47"/>
    <p:sldId id="1583" r:id="rId48"/>
    <p:sldId id="1584" r:id="rId49"/>
    <p:sldId id="1547" r:id="rId50"/>
    <p:sldId id="1419" r:id="rId51"/>
    <p:sldId id="1565" r:id="rId52"/>
    <p:sldId id="1567" r:id="rId53"/>
    <p:sldId id="1407" r:id="rId54"/>
    <p:sldId id="1568" r:id="rId55"/>
    <p:sldId id="1430" r:id="rId56"/>
    <p:sldId id="1429" r:id="rId57"/>
    <p:sldId id="1431" r:id="rId58"/>
    <p:sldId id="1451" r:id="rId59"/>
    <p:sldId id="1569" r:id="rId60"/>
    <p:sldId id="1487" r:id="rId61"/>
    <p:sldId id="1488" r:id="rId62"/>
    <p:sldId id="1570" r:id="rId63"/>
    <p:sldId id="1489" r:id="rId64"/>
    <p:sldId id="1490" r:id="rId65"/>
    <p:sldId id="1571" r:id="rId66"/>
    <p:sldId id="1587" r:id="rId67"/>
    <p:sldId id="1518" r:id="rId68"/>
    <p:sldId id="1480" r:id="rId69"/>
    <p:sldId id="1572" r:id="rId70"/>
    <p:sldId id="1482" r:id="rId71"/>
    <p:sldId id="1483" r:id="rId72"/>
    <p:sldId id="1588" r:id="rId73"/>
    <p:sldId id="1575" r:id="rId74"/>
    <p:sldId id="1278" r:id="rId7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9" autoAdjust="0"/>
    <p:restoredTop sz="75202" autoAdjust="0"/>
  </p:normalViewPr>
  <p:slideViewPr>
    <p:cSldViewPr>
      <p:cViewPr varScale="1">
        <p:scale>
          <a:sx n="108" d="100"/>
          <a:sy n="108" d="100"/>
        </p:scale>
        <p:origin x="109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54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59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69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9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7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20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21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27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44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1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47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4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52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8: Analyzing Graphs, Redux (1/2)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November 15,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3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37274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67200" y="30416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267200" y="1593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8" name="Can 7"/>
          <p:cNvSpPr/>
          <p:nvPr/>
        </p:nvSpPr>
        <p:spPr bwMode="auto">
          <a:xfrm>
            <a:off x="4267200" y="5022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9" name="Straight Arrow Connector 8"/>
          <p:cNvCxnSpPr>
            <a:stCxn id="7" idx="3"/>
            <a:endCxn id="6" idx="0"/>
          </p:cNvCxnSpPr>
          <p:nvPr/>
        </p:nvCxnSpPr>
        <p:spPr bwMode="auto">
          <a:xfrm>
            <a:off x="4838700" y="23558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1"/>
          </p:cNvCxnSpPr>
          <p:nvPr/>
        </p:nvCxnSpPr>
        <p:spPr bwMode="auto">
          <a:xfrm>
            <a:off x="4838700" y="43370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3"/>
            <a:endCxn id="6" idx="0"/>
          </p:cNvCxnSpPr>
          <p:nvPr/>
        </p:nvCxnSpPr>
        <p:spPr bwMode="auto">
          <a:xfrm rot="5400000" flipH="1">
            <a:off x="3467100" y="4413250"/>
            <a:ext cx="2743200" cy="12700"/>
          </a:xfrm>
          <a:prstGeom prst="bentConnector5">
            <a:avLst>
              <a:gd name="adj1" fmla="val -17696"/>
              <a:gd name="adj2" fmla="val 14390520"/>
              <a:gd name="adj3" fmla="val 11509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39624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BFS</a:t>
            </a:r>
          </a:p>
        </p:txBody>
      </p:sp>
    </p:spTree>
    <p:extLst>
      <p:ext uri="{BB962C8B-B14F-4D97-AF65-F5344CB8AC3E}">
        <p14:creationId xmlns:p14="http://schemas.microsoft.com/office/powerpoint/2010/main" val="27472764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stCxn id="23" idx="3"/>
            <a:endCxn id="14" idx="0"/>
          </p:cNvCxnSpPr>
          <p:nvPr/>
        </p:nvCxnSpPr>
        <p:spPr bwMode="auto">
          <a:xfrm rot="5400000" flipH="1">
            <a:off x="3848100" y="3200400"/>
            <a:ext cx="2438400" cy="1828800"/>
          </a:xfrm>
          <a:prstGeom prst="bentConnector5">
            <a:avLst>
              <a:gd name="adj1" fmla="val -33367"/>
              <a:gd name="adj2" fmla="val 212310"/>
              <a:gd name="adj3" fmla="val 115227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219200" y="36576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81400" y="3581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81400" y="28956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3581400" y="1524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16" name="Can 15"/>
          <p:cNvSpPr/>
          <p:nvPr/>
        </p:nvSpPr>
        <p:spPr bwMode="auto">
          <a:xfrm>
            <a:off x="3581400" y="4572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152900" y="2286000"/>
            <a:ext cx="0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6" idx="1"/>
          </p:cNvCxnSpPr>
          <p:nvPr/>
        </p:nvCxnSpPr>
        <p:spPr bwMode="auto">
          <a:xfrm>
            <a:off x="4152900" y="41910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410200" y="28956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5410200" y="4572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4" name="Straight Arrow Connector 23"/>
          <p:cNvCxnSpPr>
            <a:stCxn id="22" idx="2"/>
            <a:endCxn id="23" idx="1"/>
          </p:cNvCxnSpPr>
          <p:nvPr/>
        </p:nvCxnSpPr>
        <p:spPr bwMode="auto">
          <a:xfrm>
            <a:off x="5981700" y="3505200"/>
            <a:ext cx="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3"/>
            <a:endCxn id="22" idx="0"/>
          </p:cNvCxnSpPr>
          <p:nvPr/>
        </p:nvCxnSpPr>
        <p:spPr bwMode="auto">
          <a:xfrm rot="5400000" flipH="1" flipV="1">
            <a:off x="3848100" y="3200400"/>
            <a:ext cx="2438400" cy="1828800"/>
          </a:xfrm>
          <a:prstGeom prst="bentConnector5">
            <a:avLst>
              <a:gd name="adj1" fmla="val -9375"/>
              <a:gd name="adj2" fmla="val 50000"/>
              <a:gd name="adj3" fmla="val 10937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</a:t>
            </a:r>
          </a:p>
        </p:txBody>
      </p:sp>
    </p:spTree>
    <p:extLst>
      <p:ext uri="{BB962C8B-B14F-4D97-AF65-F5344CB8AC3E}">
        <p14:creationId xmlns:p14="http://schemas.microsoft.com/office/powerpoint/2010/main" val="65706528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Sucks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task startup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Stragglers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352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Needless graph shuffling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Checkpointing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at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42188756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1" name="Can 20"/>
          <p:cNvSpPr/>
          <p:nvPr/>
        </p:nvSpPr>
        <p:spPr bwMode="auto">
          <a:xfrm>
            <a:off x="4038600" y="20998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4610100" y="1871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24" name="Straight Arrow Connector 23"/>
          <p:cNvCxnSpPr>
            <a:endCxn id="25" idx="0"/>
          </p:cNvCxnSpPr>
          <p:nvPr/>
        </p:nvCxnSpPr>
        <p:spPr bwMode="auto">
          <a:xfrm>
            <a:off x="4610100" y="2633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8" name="Can 27"/>
          <p:cNvSpPr/>
          <p:nvPr/>
        </p:nvSpPr>
        <p:spPr bwMode="auto">
          <a:xfrm>
            <a:off x="4038600" y="37762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4610100" y="3547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34" name="Straight Arrow Connector 33"/>
          <p:cNvCxnSpPr>
            <a:endCxn id="35" idx="0"/>
          </p:cNvCxnSpPr>
          <p:nvPr/>
        </p:nvCxnSpPr>
        <p:spPr bwMode="auto">
          <a:xfrm>
            <a:off x="4610100" y="4309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6" name="Can 35"/>
          <p:cNvSpPr/>
          <p:nvPr/>
        </p:nvSpPr>
        <p:spPr bwMode="auto">
          <a:xfrm>
            <a:off x="4038600" y="54526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4610100" y="52240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228600" y="152400"/>
            <a:ext cx="2590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Let’s Spark!</a:t>
            </a:r>
          </a:p>
        </p:txBody>
      </p:sp>
    </p:spTree>
    <p:extLst>
      <p:ext uri="{BB962C8B-B14F-4D97-AF65-F5344CB8AC3E}">
        <p14:creationId xmlns:p14="http://schemas.microsoft.com/office/powerpoint/2010/main" val="72116482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18712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35476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8" idx="0"/>
          </p:cNvCxnSpPr>
          <p:nvPr/>
        </p:nvCxnSpPr>
        <p:spPr bwMode="auto">
          <a:xfrm>
            <a:off x="4610100" y="5224046"/>
            <a:ext cx="4425" cy="914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33862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43489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97423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61824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</a:p>
        </p:txBody>
      </p:sp>
    </p:spTree>
    <p:extLst>
      <p:ext uri="{BB962C8B-B14F-4D97-AF65-F5344CB8AC3E}">
        <p14:creationId xmlns:p14="http://schemas.microsoft.com/office/powerpoint/2010/main" val="308761511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Rank-Spark-vs-M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6400800" cy="4457700"/>
          </a:xfrm>
          <a:prstGeom prst="rect">
            <a:avLst/>
          </a:prstGeom>
        </p:spPr>
      </p:pic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0" y="6611938"/>
            <a:ext cx="8001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ampcamp.berkeley.edu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wp</a:t>
            </a:r>
            <a:r>
              <a:rPr lang="en-US" sz="1000" b="0" dirty="0">
                <a:solidFill>
                  <a:schemeClr val="bg1"/>
                </a:solidFill>
              </a:rPr>
              <a:t>-content/uploads/2012/06/matei-zaharia-part-2-amp-camp-2012-standalone-programs.pdf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vs. Spark</a:t>
            </a:r>
          </a:p>
        </p:txBody>
      </p:sp>
    </p:spTree>
    <p:extLst>
      <p:ext uri="{BB962C8B-B14F-4D97-AF65-F5344CB8AC3E}">
        <p14:creationId xmlns:p14="http://schemas.microsoft.com/office/powerpoint/2010/main" val="320436146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Algorithms, again?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srsly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2430669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8" name="Left Arrow 7"/>
          <p:cNvSpPr/>
          <p:nvPr/>
        </p:nvSpPr>
        <p:spPr bwMode="auto">
          <a:xfrm rot="946523">
            <a:off x="6473932" y="3103898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86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Even faster?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240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 Processing in a Nutshell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cross-partition communication</a:t>
            </a:r>
          </a:p>
        </p:txBody>
      </p:sp>
      <p:sp>
        <p:nvSpPr>
          <p:cNvPr id="16" name="Left Arrow 15"/>
          <p:cNvSpPr/>
          <p:nvPr/>
        </p:nvSpPr>
        <p:spPr bwMode="auto">
          <a:xfrm rot="20156972">
            <a:off x="5105163" y="1793585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876959">
            <a:off x="4869036" y="1514507"/>
            <a:ext cx="359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Let’s be smarter about this!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866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27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</p:txBody>
      </p:sp>
    </p:spTree>
    <p:extLst>
      <p:ext uri="{BB962C8B-B14F-4D97-AF65-F5344CB8AC3E}">
        <p14:creationId xmlns:p14="http://schemas.microsoft.com/office/powerpoint/2010/main" val="2041123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3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“Best Practices”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41827192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7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+18%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1.4b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674m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216396113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1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+18%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-15%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1.4b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674m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69875804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5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+18%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-15%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-60%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1.4b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674m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86m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5738524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Schimmy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Design 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855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implementation contains two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dataflows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95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Messages (actual computations)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Graph structure (“bookkeeping”)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52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Schimmy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separate the two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dataflows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, shuffle only the messages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3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Basic idea: merge join between graph structure and messages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5240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90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5400" y="4343400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</a:rPr>
              <a:t>both relations sorted by join key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752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15240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90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1752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3733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8006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5400000">
            <a:off x="39624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58674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2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5400000">
            <a:off x="60960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06493" y="4343400"/>
            <a:ext cx="4903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</a:rPr>
              <a:t>both relations consistently partitioned and sorted by join key</a:t>
            </a:r>
          </a:p>
        </p:txBody>
      </p:sp>
    </p:spTree>
    <p:extLst>
      <p:ext uri="{BB962C8B-B14F-4D97-AF65-F5344CB8AC3E}">
        <p14:creationId xmlns:p14="http://schemas.microsoft.com/office/powerpoint/2010/main" val="3539506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93602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1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+18%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-15%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-60%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1.4b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674m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86m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39366935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makes graphs hard?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14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data structures!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67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data access patterns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481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architectures!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8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62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optimizations!</a:t>
            </a:r>
          </a:p>
        </p:txBody>
      </p:sp>
      <p:sp>
        <p:nvSpPr>
          <p:cNvPr id="12" name="TextBox 11"/>
          <p:cNvSpPr txBox="1"/>
          <p:nvPr/>
        </p:nvSpPr>
        <p:spPr>
          <a:xfrm rot="20835401">
            <a:off x="5997993" y="1115352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3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Fun!</a:t>
            </a:r>
            <a:endParaRPr lang="en-GB" sz="36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600" y="1067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30286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9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+18%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-15%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-60%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-69%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1.4b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674m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86m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25303791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27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27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717447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Ugander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et al. (2011) The Anatomy of the Facebook Social Graph.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7400" y="48006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Analysis of 721 million active users (May 2011)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5692914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54 countries w/ &gt;1m active users, &gt;50% penetration </a:t>
            </a:r>
          </a:p>
        </p:txBody>
      </p:sp>
      <p:pic>
        <p:nvPicPr>
          <p:cNvPr id="3" name="Picture 2" descr="facebook-country-matr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5259917" cy="5410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Country Structure in Facebook</a:t>
            </a:r>
          </a:p>
        </p:txBody>
      </p:sp>
    </p:spTree>
    <p:extLst>
      <p:ext uri="{BB962C8B-B14F-4D97-AF65-F5344CB8AC3E}">
        <p14:creationId xmlns:p14="http://schemas.microsoft.com/office/powerpoint/2010/main" val="96852051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327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characteristics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327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characteristics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Geo data: space-filling curves</a:t>
            </a:r>
          </a:p>
        </p:txBody>
      </p:sp>
    </p:spTree>
    <p:extLst>
      <p:ext uri="{BB962C8B-B14F-4D97-AF65-F5344CB8AC3E}">
        <p14:creationId xmlns:p14="http://schemas.microsoft.com/office/powerpoint/2010/main" val="1178096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39"/>
            <a:ext cx="9191031" cy="697273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Aside: Partitioning Geo-data</a:t>
            </a:r>
          </a:p>
        </p:txBody>
      </p:sp>
    </p:spTree>
    <p:extLst>
      <p:ext uri="{BB962C8B-B14F-4D97-AF65-F5344CB8AC3E}">
        <p14:creationId xmlns:p14="http://schemas.microsoft.com/office/powerpoint/2010/main" val="206094089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 bwMode="auto">
          <a:xfrm>
            <a:off x="457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066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676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Connector 20"/>
          <p:cNvCxnSpPr>
            <a:stCxn id="18" idx="6"/>
            <a:endCxn id="19" idx="2"/>
          </p:cNvCxnSpPr>
          <p:nvPr/>
        </p:nvCxnSpPr>
        <p:spPr bwMode="auto">
          <a:xfrm>
            <a:off x="838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6"/>
            <a:endCxn id="20" idx="2"/>
          </p:cNvCxnSpPr>
          <p:nvPr/>
        </p:nvCxnSpPr>
        <p:spPr bwMode="auto">
          <a:xfrm>
            <a:off x="1447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 bwMode="auto">
          <a:xfrm>
            <a:off x="457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1066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1676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Straight Connector 39"/>
          <p:cNvCxnSpPr>
            <a:stCxn id="37" idx="6"/>
            <a:endCxn id="38" idx="2"/>
          </p:cNvCxnSpPr>
          <p:nvPr/>
        </p:nvCxnSpPr>
        <p:spPr bwMode="auto">
          <a:xfrm>
            <a:off x="838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8" idx="6"/>
            <a:endCxn id="39" idx="2"/>
          </p:cNvCxnSpPr>
          <p:nvPr/>
        </p:nvCxnSpPr>
        <p:spPr bwMode="auto">
          <a:xfrm>
            <a:off x="1447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4"/>
            <a:endCxn id="37" idx="0"/>
          </p:cNvCxnSpPr>
          <p:nvPr/>
        </p:nvCxnSpPr>
        <p:spPr bwMode="auto">
          <a:xfrm>
            <a:off x="647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9" idx="4"/>
            <a:endCxn id="38" idx="0"/>
          </p:cNvCxnSpPr>
          <p:nvPr/>
        </p:nvCxnSpPr>
        <p:spPr bwMode="auto">
          <a:xfrm>
            <a:off x="1257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0" idx="4"/>
            <a:endCxn id="39" idx="0"/>
          </p:cNvCxnSpPr>
          <p:nvPr/>
        </p:nvCxnSpPr>
        <p:spPr bwMode="auto">
          <a:xfrm>
            <a:off x="1866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 bwMode="auto">
          <a:xfrm>
            <a:off x="457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1066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1676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/>
          <p:cNvCxnSpPr>
            <a:stCxn id="69" idx="6"/>
            <a:endCxn id="70" idx="2"/>
          </p:cNvCxnSpPr>
          <p:nvPr/>
        </p:nvCxnSpPr>
        <p:spPr bwMode="auto">
          <a:xfrm>
            <a:off x="838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0" idx="6"/>
            <a:endCxn id="71" idx="2"/>
          </p:cNvCxnSpPr>
          <p:nvPr/>
        </p:nvCxnSpPr>
        <p:spPr bwMode="auto">
          <a:xfrm>
            <a:off x="1447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7" idx="4"/>
            <a:endCxn id="69" idx="0"/>
          </p:cNvCxnSpPr>
          <p:nvPr/>
        </p:nvCxnSpPr>
        <p:spPr bwMode="auto">
          <a:xfrm>
            <a:off x="647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38" idx="4"/>
            <a:endCxn id="70" idx="0"/>
          </p:cNvCxnSpPr>
          <p:nvPr/>
        </p:nvCxnSpPr>
        <p:spPr bwMode="auto">
          <a:xfrm>
            <a:off x="1257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39" idx="4"/>
            <a:endCxn id="71" idx="0"/>
          </p:cNvCxnSpPr>
          <p:nvPr/>
        </p:nvCxnSpPr>
        <p:spPr bwMode="auto">
          <a:xfrm>
            <a:off x="1866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 bwMode="auto">
          <a:xfrm>
            <a:off x="457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1066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1676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Connector 79"/>
          <p:cNvCxnSpPr>
            <a:stCxn id="77" idx="6"/>
            <a:endCxn id="78" idx="2"/>
          </p:cNvCxnSpPr>
          <p:nvPr/>
        </p:nvCxnSpPr>
        <p:spPr bwMode="auto">
          <a:xfrm>
            <a:off x="838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8" idx="6"/>
            <a:endCxn id="79" idx="2"/>
          </p:cNvCxnSpPr>
          <p:nvPr/>
        </p:nvCxnSpPr>
        <p:spPr bwMode="auto">
          <a:xfrm>
            <a:off x="1447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9" idx="4"/>
            <a:endCxn id="77" idx="0"/>
          </p:cNvCxnSpPr>
          <p:nvPr/>
        </p:nvCxnSpPr>
        <p:spPr bwMode="auto">
          <a:xfrm>
            <a:off x="647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0" idx="4"/>
            <a:endCxn id="78" idx="0"/>
          </p:cNvCxnSpPr>
          <p:nvPr/>
        </p:nvCxnSpPr>
        <p:spPr bwMode="auto">
          <a:xfrm>
            <a:off x="1257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1" idx="4"/>
            <a:endCxn id="79" idx="0"/>
          </p:cNvCxnSpPr>
          <p:nvPr/>
        </p:nvCxnSpPr>
        <p:spPr bwMode="auto">
          <a:xfrm>
            <a:off x="1866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 bwMode="auto">
          <a:xfrm>
            <a:off x="457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1066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1676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Connector 90"/>
          <p:cNvCxnSpPr>
            <a:stCxn id="88" idx="6"/>
            <a:endCxn id="89" idx="2"/>
          </p:cNvCxnSpPr>
          <p:nvPr/>
        </p:nvCxnSpPr>
        <p:spPr bwMode="auto">
          <a:xfrm>
            <a:off x="838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9" idx="6"/>
            <a:endCxn id="90" idx="2"/>
          </p:cNvCxnSpPr>
          <p:nvPr/>
        </p:nvCxnSpPr>
        <p:spPr bwMode="auto">
          <a:xfrm>
            <a:off x="1447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7" idx="4"/>
            <a:endCxn id="88" idx="0"/>
          </p:cNvCxnSpPr>
          <p:nvPr/>
        </p:nvCxnSpPr>
        <p:spPr bwMode="auto">
          <a:xfrm>
            <a:off x="647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4"/>
            <a:endCxn id="89" idx="0"/>
          </p:cNvCxnSpPr>
          <p:nvPr/>
        </p:nvCxnSpPr>
        <p:spPr bwMode="auto">
          <a:xfrm>
            <a:off x="1257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9" idx="4"/>
            <a:endCxn id="90" idx="0"/>
          </p:cNvCxnSpPr>
          <p:nvPr/>
        </p:nvCxnSpPr>
        <p:spPr bwMode="auto">
          <a:xfrm>
            <a:off x="1866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 bwMode="auto">
          <a:xfrm>
            <a:off x="457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1066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1676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9" name="Straight Connector 98"/>
          <p:cNvCxnSpPr>
            <a:stCxn id="96" idx="6"/>
            <a:endCxn id="97" idx="2"/>
          </p:cNvCxnSpPr>
          <p:nvPr/>
        </p:nvCxnSpPr>
        <p:spPr bwMode="auto">
          <a:xfrm>
            <a:off x="838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6"/>
            <a:endCxn id="98" idx="2"/>
          </p:cNvCxnSpPr>
          <p:nvPr/>
        </p:nvCxnSpPr>
        <p:spPr bwMode="auto">
          <a:xfrm>
            <a:off x="1447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88" idx="4"/>
            <a:endCxn id="96" idx="0"/>
          </p:cNvCxnSpPr>
          <p:nvPr/>
        </p:nvCxnSpPr>
        <p:spPr bwMode="auto">
          <a:xfrm>
            <a:off x="647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89" idx="4"/>
            <a:endCxn id="97" idx="0"/>
          </p:cNvCxnSpPr>
          <p:nvPr/>
        </p:nvCxnSpPr>
        <p:spPr bwMode="auto">
          <a:xfrm>
            <a:off x="1257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90" idx="4"/>
            <a:endCxn id="98" idx="0"/>
          </p:cNvCxnSpPr>
          <p:nvPr/>
        </p:nvCxnSpPr>
        <p:spPr bwMode="auto">
          <a:xfrm>
            <a:off x="1866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 bwMode="auto">
          <a:xfrm>
            <a:off x="457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1066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1676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7" name="Straight Connector 106"/>
          <p:cNvCxnSpPr>
            <a:stCxn id="104" idx="6"/>
            <a:endCxn id="105" idx="2"/>
          </p:cNvCxnSpPr>
          <p:nvPr/>
        </p:nvCxnSpPr>
        <p:spPr bwMode="auto">
          <a:xfrm>
            <a:off x="838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5" idx="6"/>
            <a:endCxn id="106" idx="2"/>
          </p:cNvCxnSpPr>
          <p:nvPr/>
        </p:nvCxnSpPr>
        <p:spPr bwMode="auto">
          <a:xfrm>
            <a:off x="1447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6" idx="4"/>
            <a:endCxn id="104" idx="0"/>
          </p:cNvCxnSpPr>
          <p:nvPr/>
        </p:nvCxnSpPr>
        <p:spPr bwMode="auto">
          <a:xfrm>
            <a:off x="647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7" idx="4"/>
            <a:endCxn id="105" idx="0"/>
          </p:cNvCxnSpPr>
          <p:nvPr/>
        </p:nvCxnSpPr>
        <p:spPr bwMode="auto">
          <a:xfrm>
            <a:off x="1257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98" idx="4"/>
            <a:endCxn id="106" idx="0"/>
          </p:cNvCxnSpPr>
          <p:nvPr/>
        </p:nvCxnSpPr>
        <p:spPr bwMode="auto">
          <a:xfrm>
            <a:off x="1866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 bwMode="auto">
          <a:xfrm>
            <a:off x="457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1066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1676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5" name="Straight Connector 114"/>
          <p:cNvCxnSpPr>
            <a:stCxn id="112" idx="6"/>
            <a:endCxn id="113" idx="2"/>
          </p:cNvCxnSpPr>
          <p:nvPr/>
        </p:nvCxnSpPr>
        <p:spPr bwMode="auto">
          <a:xfrm>
            <a:off x="838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13" idx="6"/>
            <a:endCxn id="114" idx="2"/>
          </p:cNvCxnSpPr>
          <p:nvPr/>
        </p:nvCxnSpPr>
        <p:spPr bwMode="auto">
          <a:xfrm>
            <a:off x="1447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4" idx="4"/>
            <a:endCxn id="112" idx="0"/>
          </p:cNvCxnSpPr>
          <p:nvPr/>
        </p:nvCxnSpPr>
        <p:spPr bwMode="auto">
          <a:xfrm>
            <a:off x="647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5" idx="4"/>
            <a:endCxn id="113" idx="0"/>
          </p:cNvCxnSpPr>
          <p:nvPr/>
        </p:nvCxnSpPr>
        <p:spPr bwMode="auto">
          <a:xfrm>
            <a:off x="1257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6" idx="4"/>
            <a:endCxn id="114" idx="0"/>
          </p:cNvCxnSpPr>
          <p:nvPr/>
        </p:nvCxnSpPr>
        <p:spPr bwMode="auto">
          <a:xfrm>
            <a:off x="1866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 bwMode="auto">
          <a:xfrm>
            <a:off x="2286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28956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9" name="Straight Connector 128"/>
          <p:cNvCxnSpPr>
            <a:stCxn id="20" idx="6"/>
            <a:endCxn id="127" idx="2"/>
          </p:cNvCxnSpPr>
          <p:nvPr/>
        </p:nvCxnSpPr>
        <p:spPr bwMode="auto">
          <a:xfrm>
            <a:off x="2057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7" idx="6"/>
            <a:endCxn id="128" idx="2"/>
          </p:cNvCxnSpPr>
          <p:nvPr/>
        </p:nvCxnSpPr>
        <p:spPr bwMode="auto">
          <a:xfrm>
            <a:off x="26670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 bwMode="auto">
          <a:xfrm>
            <a:off x="2286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Oval 133"/>
          <p:cNvSpPr/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/>
          <p:cNvCxnSpPr>
            <a:stCxn id="39" idx="6"/>
            <a:endCxn id="133" idx="2"/>
          </p:cNvCxnSpPr>
          <p:nvPr/>
        </p:nvCxnSpPr>
        <p:spPr bwMode="auto">
          <a:xfrm>
            <a:off x="2057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33" idx="6"/>
            <a:endCxn id="134" idx="2"/>
          </p:cNvCxnSpPr>
          <p:nvPr/>
        </p:nvCxnSpPr>
        <p:spPr bwMode="auto">
          <a:xfrm>
            <a:off x="26670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7" idx="4"/>
            <a:endCxn id="133" idx="0"/>
          </p:cNvCxnSpPr>
          <p:nvPr/>
        </p:nvCxnSpPr>
        <p:spPr bwMode="auto">
          <a:xfrm>
            <a:off x="2476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8" idx="4"/>
            <a:endCxn id="134" idx="0"/>
          </p:cNvCxnSpPr>
          <p:nvPr/>
        </p:nvCxnSpPr>
        <p:spPr bwMode="auto">
          <a:xfrm>
            <a:off x="30861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 bwMode="auto">
          <a:xfrm>
            <a:off x="2286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28956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1" name="Straight Connector 140"/>
          <p:cNvCxnSpPr>
            <a:stCxn id="71" idx="6"/>
            <a:endCxn id="139" idx="2"/>
          </p:cNvCxnSpPr>
          <p:nvPr/>
        </p:nvCxnSpPr>
        <p:spPr bwMode="auto">
          <a:xfrm>
            <a:off x="2057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9" idx="6"/>
            <a:endCxn id="140" idx="2"/>
          </p:cNvCxnSpPr>
          <p:nvPr/>
        </p:nvCxnSpPr>
        <p:spPr bwMode="auto">
          <a:xfrm>
            <a:off x="26670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3" idx="4"/>
            <a:endCxn id="139" idx="0"/>
          </p:cNvCxnSpPr>
          <p:nvPr/>
        </p:nvCxnSpPr>
        <p:spPr bwMode="auto">
          <a:xfrm>
            <a:off x="2476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4" idx="4"/>
            <a:endCxn id="140" idx="0"/>
          </p:cNvCxnSpPr>
          <p:nvPr/>
        </p:nvCxnSpPr>
        <p:spPr bwMode="auto">
          <a:xfrm>
            <a:off x="30861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Oval 145"/>
          <p:cNvSpPr/>
          <p:nvPr/>
        </p:nvSpPr>
        <p:spPr bwMode="auto">
          <a:xfrm>
            <a:off x="2895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7" name="Straight Connector 146"/>
          <p:cNvCxnSpPr>
            <a:stCxn id="79" idx="6"/>
            <a:endCxn id="145" idx="2"/>
          </p:cNvCxnSpPr>
          <p:nvPr/>
        </p:nvCxnSpPr>
        <p:spPr bwMode="auto">
          <a:xfrm>
            <a:off x="2057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6"/>
            <a:endCxn id="146" idx="2"/>
          </p:cNvCxnSpPr>
          <p:nvPr/>
        </p:nvCxnSpPr>
        <p:spPr bwMode="auto">
          <a:xfrm>
            <a:off x="26670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9" idx="4"/>
            <a:endCxn id="145" idx="0"/>
          </p:cNvCxnSpPr>
          <p:nvPr/>
        </p:nvCxnSpPr>
        <p:spPr bwMode="auto">
          <a:xfrm>
            <a:off x="2476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40" idx="4"/>
            <a:endCxn id="146" idx="0"/>
          </p:cNvCxnSpPr>
          <p:nvPr/>
        </p:nvCxnSpPr>
        <p:spPr bwMode="auto">
          <a:xfrm>
            <a:off x="30861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 bwMode="auto">
          <a:xfrm>
            <a:off x="2286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28956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3" name="Straight Connector 152"/>
          <p:cNvCxnSpPr>
            <a:stCxn id="90" idx="6"/>
            <a:endCxn id="151" idx="2"/>
          </p:cNvCxnSpPr>
          <p:nvPr/>
        </p:nvCxnSpPr>
        <p:spPr bwMode="auto">
          <a:xfrm>
            <a:off x="2057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51" idx="6"/>
            <a:endCxn id="152" idx="2"/>
          </p:cNvCxnSpPr>
          <p:nvPr/>
        </p:nvCxnSpPr>
        <p:spPr bwMode="auto">
          <a:xfrm>
            <a:off x="26670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5" idx="4"/>
            <a:endCxn id="151" idx="0"/>
          </p:cNvCxnSpPr>
          <p:nvPr/>
        </p:nvCxnSpPr>
        <p:spPr bwMode="auto">
          <a:xfrm>
            <a:off x="2476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6" idx="4"/>
            <a:endCxn id="152" idx="0"/>
          </p:cNvCxnSpPr>
          <p:nvPr/>
        </p:nvCxnSpPr>
        <p:spPr bwMode="auto">
          <a:xfrm>
            <a:off x="30861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 bwMode="auto">
          <a:xfrm>
            <a:off x="2286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8" name="Oval 157"/>
          <p:cNvSpPr/>
          <p:nvPr/>
        </p:nvSpPr>
        <p:spPr bwMode="auto">
          <a:xfrm>
            <a:off x="28956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9" name="Straight Connector 158"/>
          <p:cNvCxnSpPr>
            <a:stCxn id="98" idx="6"/>
            <a:endCxn id="157" idx="2"/>
          </p:cNvCxnSpPr>
          <p:nvPr/>
        </p:nvCxnSpPr>
        <p:spPr bwMode="auto">
          <a:xfrm>
            <a:off x="2057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7" idx="6"/>
            <a:endCxn id="158" idx="2"/>
          </p:cNvCxnSpPr>
          <p:nvPr/>
        </p:nvCxnSpPr>
        <p:spPr bwMode="auto">
          <a:xfrm>
            <a:off x="26670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1" idx="4"/>
            <a:endCxn id="157" idx="0"/>
          </p:cNvCxnSpPr>
          <p:nvPr/>
        </p:nvCxnSpPr>
        <p:spPr bwMode="auto">
          <a:xfrm>
            <a:off x="2476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52" idx="4"/>
            <a:endCxn id="158" idx="0"/>
          </p:cNvCxnSpPr>
          <p:nvPr/>
        </p:nvCxnSpPr>
        <p:spPr bwMode="auto">
          <a:xfrm>
            <a:off x="30861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 bwMode="auto">
          <a:xfrm>
            <a:off x="2286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Oval 163"/>
          <p:cNvSpPr/>
          <p:nvPr/>
        </p:nvSpPr>
        <p:spPr bwMode="auto">
          <a:xfrm>
            <a:off x="28956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5" name="Straight Connector 164"/>
          <p:cNvCxnSpPr>
            <a:stCxn id="106" idx="6"/>
            <a:endCxn id="163" idx="2"/>
          </p:cNvCxnSpPr>
          <p:nvPr/>
        </p:nvCxnSpPr>
        <p:spPr bwMode="auto">
          <a:xfrm>
            <a:off x="2057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63" idx="6"/>
            <a:endCxn id="164" idx="2"/>
          </p:cNvCxnSpPr>
          <p:nvPr/>
        </p:nvCxnSpPr>
        <p:spPr bwMode="auto">
          <a:xfrm>
            <a:off x="26670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7" idx="4"/>
            <a:endCxn id="163" idx="0"/>
          </p:cNvCxnSpPr>
          <p:nvPr/>
        </p:nvCxnSpPr>
        <p:spPr bwMode="auto">
          <a:xfrm>
            <a:off x="2476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8" idx="4"/>
            <a:endCxn id="164" idx="0"/>
          </p:cNvCxnSpPr>
          <p:nvPr/>
        </p:nvCxnSpPr>
        <p:spPr bwMode="auto">
          <a:xfrm>
            <a:off x="30861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 bwMode="auto">
          <a:xfrm>
            <a:off x="2286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Oval 169"/>
          <p:cNvSpPr/>
          <p:nvPr/>
        </p:nvSpPr>
        <p:spPr bwMode="auto">
          <a:xfrm>
            <a:off x="28956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1" name="Straight Connector 170"/>
          <p:cNvCxnSpPr>
            <a:stCxn id="114" idx="6"/>
            <a:endCxn id="169" idx="2"/>
          </p:cNvCxnSpPr>
          <p:nvPr/>
        </p:nvCxnSpPr>
        <p:spPr bwMode="auto">
          <a:xfrm>
            <a:off x="2057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69" idx="6"/>
            <a:endCxn id="170" idx="2"/>
          </p:cNvCxnSpPr>
          <p:nvPr/>
        </p:nvCxnSpPr>
        <p:spPr bwMode="auto">
          <a:xfrm>
            <a:off x="26670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3" idx="4"/>
            <a:endCxn id="169" idx="0"/>
          </p:cNvCxnSpPr>
          <p:nvPr/>
        </p:nvCxnSpPr>
        <p:spPr bwMode="auto">
          <a:xfrm>
            <a:off x="2476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4" idx="4"/>
            <a:endCxn id="170" idx="0"/>
          </p:cNvCxnSpPr>
          <p:nvPr/>
        </p:nvCxnSpPr>
        <p:spPr bwMode="auto">
          <a:xfrm>
            <a:off x="30861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3505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114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0" name="Straight Connector 189"/>
          <p:cNvCxnSpPr>
            <a:stCxn id="128" idx="6"/>
            <a:endCxn id="188" idx="2"/>
          </p:cNvCxnSpPr>
          <p:nvPr/>
        </p:nvCxnSpPr>
        <p:spPr bwMode="auto">
          <a:xfrm>
            <a:off x="32766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8" idx="6"/>
            <a:endCxn id="189" idx="2"/>
          </p:cNvCxnSpPr>
          <p:nvPr/>
        </p:nvCxnSpPr>
        <p:spPr bwMode="auto">
          <a:xfrm>
            <a:off x="3886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Oval 193"/>
          <p:cNvSpPr/>
          <p:nvPr/>
        </p:nvSpPr>
        <p:spPr bwMode="auto">
          <a:xfrm>
            <a:off x="3505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4114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6" name="Straight Connector 195"/>
          <p:cNvCxnSpPr>
            <a:stCxn id="134" idx="6"/>
            <a:endCxn id="194" idx="2"/>
          </p:cNvCxnSpPr>
          <p:nvPr/>
        </p:nvCxnSpPr>
        <p:spPr bwMode="auto">
          <a:xfrm>
            <a:off x="32766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94" idx="6"/>
            <a:endCxn id="195" idx="2"/>
          </p:cNvCxnSpPr>
          <p:nvPr/>
        </p:nvCxnSpPr>
        <p:spPr bwMode="auto">
          <a:xfrm>
            <a:off x="3886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88" idx="4"/>
            <a:endCxn id="194" idx="0"/>
          </p:cNvCxnSpPr>
          <p:nvPr/>
        </p:nvCxnSpPr>
        <p:spPr bwMode="auto">
          <a:xfrm>
            <a:off x="3695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89" idx="4"/>
            <a:endCxn id="195" idx="0"/>
          </p:cNvCxnSpPr>
          <p:nvPr/>
        </p:nvCxnSpPr>
        <p:spPr bwMode="auto">
          <a:xfrm>
            <a:off x="4305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 bwMode="auto">
          <a:xfrm>
            <a:off x="3505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1" name="Oval 200"/>
          <p:cNvSpPr/>
          <p:nvPr/>
        </p:nvSpPr>
        <p:spPr bwMode="auto">
          <a:xfrm>
            <a:off x="4114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2" name="Straight Connector 201"/>
          <p:cNvCxnSpPr>
            <a:stCxn id="140" idx="6"/>
            <a:endCxn id="200" idx="2"/>
          </p:cNvCxnSpPr>
          <p:nvPr/>
        </p:nvCxnSpPr>
        <p:spPr bwMode="auto">
          <a:xfrm>
            <a:off x="32766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200" idx="6"/>
            <a:endCxn id="201" idx="2"/>
          </p:cNvCxnSpPr>
          <p:nvPr/>
        </p:nvCxnSpPr>
        <p:spPr bwMode="auto">
          <a:xfrm>
            <a:off x="3886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94" idx="4"/>
            <a:endCxn id="200" idx="0"/>
          </p:cNvCxnSpPr>
          <p:nvPr/>
        </p:nvCxnSpPr>
        <p:spPr bwMode="auto">
          <a:xfrm>
            <a:off x="3695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95" idx="4"/>
            <a:endCxn id="201" idx="0"/>
          </p:cNvCxnSpPr>
          <p:nvPr/>
        </p:nvCxnSpPr>
        <p:spPr bwMode="auto">
          <a:xfrm>
            <a:off x="4305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 bwMode="auto">
          <a:xfrm>
            <a:off x="3505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4114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8" name="Straight Connector 207"/>
          <p:cNvCxnSpPr>
            <a:stCxn id="146" idx="6"/>
            <a:endCxn id="206" idx="2"/>
          </p:cNvCxnSpPr>
          <p:nvPr/>
        </p:nvCxnSpPr>
        <p:spPr bwMode="auto">
          <a:xfrm>
            <a:off x="32766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6" idx="6"/>
            <a:endCxn id="207" idx="2"/>
          </p:cNvCxnSpPr>
          <p:nvPr/>
        </p:nvCxnSpPr>
        <p:spPr bwMode="auto">
          <a:xfrm>
            <a:off x="3886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0" idx="4"/>
            <a:endCxn id="206" idx="0"/>
          </p:cNvCxnSpPr>
          <p:nvPr/>
        </p:nvCxnSpPr>
        <p:spPr bwMode="auto">
          <a:xfrm>
            <a:off x="3695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201" idx="4"/>
            <a:endCxn id="207" idx="0"/>
          </p:cNvCxnSpPr>
          <p:nvPr/>
        </p:nvCxnSpPr>
        <p:spPr bwMode="auto">
          <a:xfrm>
            <a:off x="4305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 bwMode="auto">
          <a:xfrm>
            <a:off x="3505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3" name="Oval 212"/>
          <p:cNvSpPr/>
          <p:nvPr/>
        </p:nvSpPr>
        <p:spPr bwMode="auto">
          <a:xfrm>
            <a:off x="4114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4" name="Straight Connector 213"/>
          <p:cNvCxnSpPr>
            <a:stCxn id="152" idx="6"/>
            <a:endCxn id="212" idx="2"/>
          </p:cNvCxnSpPr>
          <p:nvPr/>
        </p:nvCxnSpPr>
        <p:spPr bwMode="auto">
          <a:xfrm>
            <a:off x="32766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212" idx="6"/>
            <a:endCxn id="213" idx="2"/>
          </p:cNvCxnSpPr>
          <p:nvPr/>
        </p:nvCxnSpPr>
        <p:spPr bwMode="auto">
          <a:xfrm>
            <a:off x="3886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6" idx="4"/>
            <a:endCxn id="212" idx="0"/>
          </p:cNvCxnSpPr>
          <p:nvPr/>
        </p:nvCxnSpPr>
        <p:spPr bwMode="auto">
          <a:xfrm>
            <a:off x="3695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4"/>
            <a:endCxn id="213" idx="0"/>
          </p:cNvCxnSpPr>
          <p:nvPr/>
        </p:nvCxnSpPr>
        <p:spPr bwMode="auto">
          <a:xfrm>
            <a:off x="4305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8" name="Oval 217"/>
          <p:cNvSpPr/>
          <p:nvPr/>
        </p:nvSpPr>
        <p:spPr bwMode="auto">
          <a:xfrm>
            <a:off x="3505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9" name="Oval 218"/>
          <p:cNvSpPr/>
          <p:nvPr/>
        </p:nvSpPr>
        <p:spPr bwMode="auto">
          <a:xfrm>
            <a:off x="4114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0" name="Straight Connector 219"/>
          <p:cNvCxnSpPr>
            <a:stCxn id="158" idx="6"/>
            <a:endCxn id="218" idx="2"/>
          </p:cNvCxnSpPr>
          <p:nvPr/>
        </p:nvCxnSpPr>
        <p:spPr bwMode="auto">
          <a:xfrm>
            <a:off x="32766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8" idx="6"/>
            <a:endCxn id="219" idx="2"/>
          </p:cNvCxnSpPr>
          <p:nvPr/>
        </p:nvCxnSpPr>
        <p:spPr bwMode="auto">
          <a:xfrm>
            <a:off x="3886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12" idx="4"/>
            <a:endCxn id="218" idx="0"/>
          </p:cNvCxnSpPr>
          <p:nvPr/>
        </p:nvCxnSpPr>
        <p:spPr bwMode="auto">
          <a:xfrm>
            <a:off x="3695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9" idx="0"/>
          </p:cNvCxnSpPr>
          <p:nvPr/>
        </p:nvCxnSpPr>
        <p:spPr bwMode="auto">
          <a:xfrm>
            <a:off x="4305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 bwMode="auto">
          <a:xfrm>
            <a:off x="3505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5" name="Oval 224"/>
          <p:cNvSpPr/>
          <p:nvPr/>
        </p:nvSpPr>
        <p:spPr bwMode="auto">
          <a:xfrm>
            <a:off x="4114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6" name="Straight Connector 225"/>
          <p:cNvCxnSpPr>
            <a:stCxn id="164" idx="6"/>
            <a:endCxn id="224" idx="2"/>
          </p:cNvCxnSpPr>
          <p:nvPr/>
        </p:nvCxnSpPr>
        <p:spPr bwMode="auto">
          <a:xfrm>
            <a:off x="32766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224" idx="6"/>
            <a:endCxn id="225" idx="2"/>
          </p:cNvCxnSpPr>
          <p:nvPr/>
        </p:nvCxnSpPr>
        <p:spPr bwMode="auto">
          <a:xfrm>
            <a:off x="3886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218" idx="4"/>
            <a:endCxn id="224" idx="0"/>
          </p:cNvCxnSpPr>
          <p:nvPr/>
        </p:nvCxnSpPr>
        <p:spPr bwMode="auto">
          <a:xfrm>
            <a:off x="3695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219" idx="4"/>
            <a:endCxn id="225" idx="0"/>
          </p:cNvCxnSpPr>
          <p:nvPr/>
        </p:nvCxnSpPr>
        <p:spPr bwMode="auto">
          <a:xfrm>
            <a:off x="4305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0" name="Oval 229"/>
          <p:cNvSpPr/>
          <p:nvPr/>
        </p:nvSpPr>
        <p:spPr bwMode="auto">
          <a:xfrm>
            <a:off x="3505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1" name="Oval 230"/>
          <p:cNvSpPr/>
          <p:nvPr/>
        </p:nvSpPr>
        <p:spPr bwMode="auto">
          <a:xfrm>
            <a:off x="4114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2" name="Straight Connector 231"/>
          <p:cNvCxnSpPr>
            <a:stCxn id="170" idx="6"/>
            <a:endCxn id="230" idx="2"/>
          </p:cNvCxnSpPr>
          <p:nvPr/>
        </p:nvCxnSpPr>
        <p:spPr bwMode="auto">
          <a:xfrm>
            <a:off x="32766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30" idx="6"/>
            <a:endCxn id="231" idx="2"/>
          </p:cNvCxnSpPr>
          <p:nvPr/>
        </p:nvCxnSpPr>
        <p:spPr bwMode="auto">
          <a:xfrm>
            <a:off x="3886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4" idx="4"/>
            <a:endCxn id="230" idx="0"/>
          </p:cNvCxnSpPr>
          <p:nvPr/>
        </p:nvCxnSpPr>
        <p:spPr bwMode="auto">
          <a:xfrm>
            <a:off x="3695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5" idx="4"/>
            <a:endCxn id="231" idx="0"/>
          </p:cNvCxnSpPr>
          <p:nvPr/>
        </p:nvCxnSpPr>
        <p:spPr bwMode="auto">
          <a:xfrm>
            <a:off x="4305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 bwMode="auto">
          <a:xfrm>
            <a:off x="4724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1" name="Oval 240"/>
          <p:cNvSpPr/>
          <p:nvPr/>
        </p:nvSpPr>
        <p:spPr bwMode="auto">
          <a:xfrm>
            <a:off x="5334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2" name="Straight Connector 241"/>
          <p:cNvCxnSpPr>
            <a:stCxn id="189" idx="6"/>
            <a:endCxn id="240" idx="2"/>
          </p:cNvCxnSpPr>
          <p:nvPr/>
        </p:nvCxnSpPr>
        <p:spPr bwMode="auto">
          <a:xfrm>
            <a:off x="4495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40" idx="6"/>
            <a:endCxn id="241" idx="2"/>
          </p:cNvCxnSpPr>
          <p:nvPr/>
        </p:nvCxnSpPr>
        <p:spPr bwMode="auto">
          <a:xfrm>
            <a:off x="5105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Oval 245"/>
          <p:cNvSpPr/>
          <p:nvPr/>
        </p:nvSpPr>
        <p:spPr bwMode="auto">
          <a:xfrm>
            <a:off x="4724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7" name="Oval 246"/>
          <p:cNvSpPr/>
          <p:nvPr/>
        </p:nvSpPr>
        <p:spPr bwMode="auto">
          <a:xfrm>
            <a:off x="5334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8" name="Straight Connector 247"/>
          <p:cNvCxnSpPr>
            <a:stCxn id="195" idx="6"/>
            <a:endCxn id="246" idx="2"/>
          </p:cNvCxnSpPr>
          <p:nvPr/>
        </p:nvCxnSpPr>
        <p:spPr bwMode="auto">
          <a:xfrm>
            <a:off x="4495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6" idx="6"/>
            <a:endCxn id="247" idx="2"/>
          </p:cNvCxnSpPr>
          <p:nvPr/>
        </p:nvCxnSpPr>
        <p:spPr bwMode="auto">
          <a:xfrm>
            <a:off x="5105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0" idx="4"/>
            <a:endCxn id="246" idx="0"/>
          </p:cNvCxnSpPr>
          <p:nvPr/>
        </p:nvCxnSpPr>
        <p:spPr bwMode="auto">
          <a:xfrm>
            <a:off x="4914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241" idx="4"/>
            <a:endCxn id="247" idx="0"/>
          </p:cNvCxnSpPr>
          <p:nvPr/>
        </p:nvCxnSpPr>
        <p:spPr bwMode="auto">
          <a:xfrm>
            <a:off x="5524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 bwMode="auto">
          <a:xfrm>
            <a:off x="4724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3" name="Oval 252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54" name="Straight Connector 253"/>
          <p:cNvCxnSpPr>
            <a:stCxn id="201" idx="6"/>
            <a:endCxn id="252" idx="2"/>
          </p:cNvCxnSpPr>
          <p:nvPr/>
        </p:nvCxnSpPr>
        <p:spPr bwMode="auto">
          <a:xfrm>
            <a:off x="4495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52" idx="6"/>
            <a:endCxn id="253" idx="2"/>
          </p:cNvCxnSpPr>
          <p:nvPr/>
        </p:nvCxnSpPr>
        <p:spPr bwMode="auto">
          <a:xfrm>
            <a:off x="5105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246" idx="4"/>
            <a:endCxn id="252" idx="0"/>
          </p:cNvCxnSpPr>
          <p:nvPr/>
        </p:nvCxnSpPr>
        <p:spPr bwMode="auto">
          <a:xfrm>
            <a:off x="4914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stCxn id="247" idx="4"/>
            <a:endCxn id="253" idx="0"/>
          </p:cNvCxnSpPr>
          <p:nvPr/>
        </p:nvCxnSpPr>
        <p:spPr bwMode="auto">
          <a:xfrm>
            <a:off x="5524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8" name="Oval 257"/>
          <p:cNvSpPr/>
          <p:nvPr/>
        </p:nvSpPr>
        <p:spPr bwMode="auto">
          <a:xfrm>
            <a:off x="4724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9" name="Oval 258"/>
          <p:cNvSpPr/>
          <p:nvPr/>
        </p:nvSpPr>
        <p:spPr bwMode="auto">
          <a:xfrm>
            <a:off x="5334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0" name="Straight Connector 259"/>
          <p:cNvCxnSpPr>
            <a:stCxn id="207" idx="6"/>
            <a:endCxn id="258" idx="2"/>
          </p:cNvCxnSpPr>
          <p:nvPr/>
        </p:nvCxnSpPr>
        <p:spPr bwMode="auto">
          <a:xfrm>
            <a:off x="4495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258" idx="6"/>
            <a:endCxn id="259" idx="2"/>
          </p:cNvCxnSpPr>
          <p:nvPr/>
        </p:nvCxnSpPr>
        <p:spPr bwMode="auto">
          <a:xfrm>
            <a:off x="5105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252" idx="4"/>
            <a:endCxn id="258" idx="0"/>
          </p:cNvCxnSpPr>
          <p:nvPr/>
        </p:nvCxnSpPr>
        <p:spPr bwMode="auto">
          <a:xfrm>
            <a:off x="4914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53" idx="4"/>
            <a:endCxn id="259" idx="0"/>
          </p:cNvCxnSpPr>
          <p:nvPr/>
        </p:nvCxnSpPr>
        <p:spPr bwMode="auto">
          <a:xfrm>
            <a:off x="5524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Oval 263"/>
          <p:cNvSpPr/>
          <p:nvPr/>
        </p:nvSpPr>
        <p:spPr bwMode="auto">
          <a:xfrm>
            <a:off x="4724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5" name="Oval 264"/>
          <p:cNvSpPr/>
          <p:nvPr/>
        </p:nvSpPr>
        <p:spPr bwMode="auto">
          <a:xfrm>
            <a:off x="5334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6" name="Straight Connector 265"/>
          <p:cNvCxnSpPr>
            <a:stCxn id="213" idx="6"/>
            <a:endCxn id="264" idx="2"/>
          </p:cNvCxnSpPr>
          <p:nvPr/>
        </p:nvCxnSpPr>
        <p:spPr bwMode="auto">
          <a:xfrm>
            <a:off x="4495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264" idx="6"/>
            <a:endCxn id="265" idx="2"/>
          </p:cNvCxnSpPr>
          <p:nvPr/>
        </p:nvCxnSpPr>
        <p:spPr bwMode="auto">
          <a:xfrm>
            <a:off x="5105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258" idx="4"/>
            <a:endCxn id="264" idx="0"/>
          </p:cNvCxnSpPr>
          <p:nvPr/>
        </p:nvCxnSpPr>
        <p:spPr bwMode="auto">
          <a:xfrm>
            <a:off x="4914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59" idx="4"/>
            <a:endCxn id="265" idx="0"/>
          </p:cNvCxnSpPr>
          <p:nvPr/>
        </p:nvCxnSpPr>
        <p:spPr bwMode="auto">
          <a:xfrm>
            <a:off x="5524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 bwMode="auto">
          <a:xfrm>
            <a:off x="4724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1" name="Oval 270"/>
          <p:cNvSpPr/>
          <p:nvPr/>
        </p:nvSpPr>
        <p:spPr bwMode="auto">
          <a:xfrm>
            <a:off x="5334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2" name="Straight Connector 271"/>
          <p:cNvCxnSpPr>
            <a:stCxn id="219" idx="6"/>
            <a:endCxn id="270" idx="2"/>
          </p:cNvCxnSpPr>
          <p:nvPr/>
        </p:nvCxnSpPr>
        <p:spPr bwMode="auto">
          <a:xfrm>
            <a:off x="4495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70" idx="6"/>
            <a:endCxn id="271" idx="2"/>
          </p:cNvCxnSpPr>
          <p:nvPr/>
        </p:nvCxnSpPr>
        <p:spPr bwMode="auto">
          <a:xfrm>
            <a:off x="5105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64" idx="4"/>
            <a:endCxn id="270" idx="0"/>
          </p:cNvCxnSpPr>
          <p:nvPr/>
        </p:nvCxnSpPr>
        <p:spPr bwMode="auto">
          <a:xfrm>
            <a:off x="4914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65" idx="4"/>
            <a:endCxn id="271" idx="0"/>
          </p:cNvCxnSpPr>
          <p:nvPr/>
        </p:nvCxnSpPr>
        <p:spPr bwMode="auto">
          <a:xfrm>
            <a:off x="5524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6" name="Oval 275"/>
          <p:cNvSpPr/>
          <p:nvPr/>
        </p:nvSpPr>
        <p:spPr bwMode="auto">
          <a:xfrm>
            <a:off x="4724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7" name="Oval 276"/>
          <p:cNvSpPr/>
          <p:nvPr/>
        </p:nvSpPr>
        <p:spPr bwMode="auto">
          <a:xfrm>
            <a:off x="5334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8" name="Straight Connector 277"/>
          <p:cNvCxnSpPr>
            <a:stCxn id="225" idx="6"/>
            <a:endCxn id="276" idx="2"/>
          </p:cNvCxnSpPr>
          <p:nvPr/>
        </p:nvCxnSpPr>
        <p:spPr bwMode="auto">
          <a:xfrm>
            <a:off x="4495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6" idx="6"/>
            <a:endCxn id="277" idx="2"/>
          </p:cNvCxnSpPr>
          <p:nvPr/>
        </p:nvCxnSpPr>
        <p:spPr bwMode="auto">
          <a:xfrm>
            <a:off x="5105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70" idx="4"/>
            <a:endCxn id="276" idx="0"/>
          </p:cNvCxnSpPr>
          <p:nvPr/>
        </p:nvCxnSpPr>
        <p:spPr bwMode="auto">
          <a:xfrm>
            <a:off x="4914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  <a:endCxn id="277" idx="0"/>
          </p:cNvCxnSpPr>
          <p:nvPr/>
        </p:nvCxnSpPr>
        <p:spPr bwMode="auto">
          <a:xfrm>
            <a:off x="5524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 bwMode="auto">
          <a:xfrm>
            <a:off x="4724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3" name="Oval 282"/>
          <p:cNvSpPr/>
          <p:nvPr/>
        </p:nvSpPr>
        <p:spPr bwMode="auto">
          <a:xfrm>
            <a:off x="5334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4" name="Straight Connector 283"/>
          <p:cNvCxnSpPr>
            <a:stCxn id="231" idx="6"/>
            <a:endCxn id="282" idx="2"/>
          </p:cNvCxnSpPr>
          <p:nvPr/>
        </p:nvCxnSpPr>
        <p:spPr bwMode="auto">
          <a:xfrm>
            <a:off x="4495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82" idx="6"/>
            <a:endCxn id="283" idx="2"/>
          </p:cNvCxnSpPr>
          <p:nvPr/>
        </p:nvCxnSpPr>
        <p:spPr bwMode="auto">
          <a:xfrm>
            <a:off x="5105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76" idx="4"/>
            <a:endCxn id="282" idx="0"/>
          </p:cNvCxnSpPr>
          <p:nvPr/>
        </p:nvCxnSpPr>
        <p:spPr bwMode="auto">
          <a:xfrm>
            <a:off x="4914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77" idx="4"/>
            <a:endCxn id="283" idx="0"/>
          </p:cNvCxnSpPr>
          <p:nvPr/>
        </p:nvCxnSpPr>
        <p:spPr bwMode="auto">
          <a:xfrm>
            <a:off x="5524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 bwMode="auto">
          <a:xfrm>
            <a:off x="59436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2" name="Oval 301"/>
          <p:cNvSpPr/>
          <p:nvPr/>
        </p:nvSpPr>
        <p:spPr bwMode="auto">
          <a:xfrm>
            <a:off x="6553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3" name="Straight Connector 302"/>
          <p:cNvCxnSpPr>
            <a:stCxn id="241" idx="6"/>
            <a:endCxn id="301" idx="2"/>
          </p:cNvCxnSpPr>
          <p:nvPr/>
        </p:nvCxnSpPr>
        <p:spPr bwMode="auto">
          <a:xfrm>
            <a:off x="57150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301" idx="6"/>
            <a:endCxn id="302" idx="2"/>
          </p:cNvCxnSpPr>
          <p:nvPr/>
        </p:nvCxnSpPr>
        <p:spPr bwMode="auto">
          <a:xfrm>
            <a:off x="63246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Oval 306"/>
          <p:cNvSpPr/>
          <p:nvPr/>
        </p:nvSpPr>
        <p:spPr bwMode="auto">
          <a:xfrm>
            <a:off x="59436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8" name="Oval 307"/>
          <p:cNvSpPr/>
          <p:nvPr/>
        </p:nvSpPr>
        <p:spPr bwMode="auto">
          <a:xfrm>
            <a:off x="6553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9" name="Straight Connector 308"/>
          <p:cNvCxnSpPr>
            <a:stCxn id="247" idx="6"/>
            <a:endCxn id="307" idx="2"/>
          </p:cNvCxnSpPr>
          <p:nvPr/>
        </p:nvCxnSpPr>
        <p:spPr bwMode="auto">
          <a:xfrm>
            <a:off x="57150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>
            <a:stCxn id="307" idx="6"/>
            <a:endCxn id="308" idx="2"/>
          </p:cNvCxnSpPr>
          <p:nvPr/>
        </p:nvCxnSpPr>
        <p:spPr bwMode="auto">
          <a:xfrm>
            <a:off x="63246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>
            <a:stCxn id="301" idx="4"/>
            <a:endCxn id="307" idx="0"/>
          </p:cNvCxnSpPr>
          <p:nvPr/>
        </p:nvCxnSpPr>
        <p:spPr bwMode="auto">
          <a:xfrm>
            <a:off x="61341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302" idx="4"/>
            <a:endCxn id="308" idx="0"/>
          </p:cNvCxnSpPr>
          <p:nvPr/>
        </p:nvCxnSpPr>
        <p:spPr bwMode="auto">
          <a:xfrm>
            <a:off x="6743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3" name="Oval 312"/>
          <p:cNvSpPr/>
          <p:nvPr/>
        </p:nvSpPr>
        <p:spPr bwMode="auto">
          <a:xfrm>
            <a:off x="59436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4" name="Oval 313"/>
          <p:cNvSpPr/>
          <p:nvPr/>
        </p:nvSpPr>
        <p:spPr bwMode="auto">
          <a:xfrm>
            <a:off x="6553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5" name="Straight Connector 314"/>
          <p:cNvCxnSpPr>
            <a:stCxn id="253" idx="6"/>
            <a:endCxn id="313" idx="2"/>
          </p:cNvCxnSpPr>
          <p:nvPr/>
        </p:nvCxnSpPr>
        <p:spPr bwMode="auto">
          <a:xfrm>
            <a:off x="57150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13" idx="6"/>
            <a:endCxn id="314" idx="2"/>
          </p:cNvCxnSpPr>
          <p:nvPr/>
        </p:nvCxnSpPr>
        <p:spPr bwMode="auto">
          <a:xfrm>
            <a:off x="63246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07" idx="4"/>
            <a:endCxn id="313" idx="0"/>
          </p:cNvCxnSpPr>
          <p:nvPr/>
        </p:nvCxnSpPr>
        <p:spPr bwMode="auto">
          <a:xfrm>
            <a:off x="61341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308" idx="4"/>
            <a:endCxn id="314" idx="0"/>
          </p:cNvCxnSpPr>
          <p:nvPr/>
        </p:nvCxnSpPr>
        <p:spPr bwMode="auto">
          <a:xfrm>
            <a:off x="6743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 bwMode="auto">
          <a:xfrm>
            <a:off x="5943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0" name="Oval 319"/>
          <p:cNvSpPr/>
          <p:nvPr/>
        </p:nvSpPr>
        <p:spPr bwMode="auto">
          <a:xfrm>
            <a:off x="6553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1" name="Straight Connector 320"/>
          <p:cNvCxnSpPr>
            <a:stCxn id="259" idx="6"/>
            <a:endCxn id="319" idx="2"/>
          </p:cNvCxnSpPr>
          <p:nvPr/>
        </p:nvCxnSpPr>
        <p:spPr bwMode="auto">
          <a:xfrm>
            <a:off x="57150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319" idx="6"/>
            <a:endCxn id="320" idx="2"/>
          </p:cNvCxnSpPr>
          <p:nvPr/>
        </p:nvCxnSpPr>
        <p:spPr bwMode="auto">
          <a:xfrm>
            <a:off x="63246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stCxn id="313" idx="4"/>
            <a:endCxn id="319" idx="0"/>
          </p:cNvCxnSpPr>
          <p:nvPr/>
        </p:nvCxnSpPr>
        <p:spPr bwMode="auto">
          <a:xfrm>
            <a:off x="61341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>
            <a:stCxn id="314" idx="4"/>
            <a:endCxn id="320" idx="0"/>
          </p:cNvCxnSpPr>
          <p:nvPr/>
        </p:nvCxnSpPr>
        <p:spPr bwMode="auto">
          <a:xfrm>
            <a:off x="6743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 bwMode="auto">
          <a:xfrm>
            <a:off x="59436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6" name="Oval 325"/>
          <p:cNvSpPr/>
          <p:nvPr/>
        </p:nvSpPr>
        <p:spPr bwMode="auto">
          <a:xfrm>
            <a:off x="6553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7" name="Straight Connector 326"/>
          <p:cNvCxnSpPr>
            <a:stCxn id="265" idx="6"/>
            <a:endCxn id="325" idx="2"/>
          </p:cNvCxnSpPr>
          <p:nvPr/>
        </p:nvCxnSpPr>
        <p:spPr bwMode="auto">
          <a:xfrm>
            <a:off x="57150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6"/>
            <a:endCxn id="326" idx="2"/>
          </p:cNvCxnSpPr>
          <p:nvPr/>
        </p:nvCxnSpPr>
        <p:spPr bwMode="auto">
          <a:xfrm>
            <a:off x="63246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  <a:endCxn id="325" idx="0"/>
          </p:cNvCxnSpPr>
          <p:nvPr/>
        </p:nvCxnSpPr>
        <p:spPr bwMode="auto">
          <a:xfrm>
            <a:off x="61341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20" idx="4"/>
            <a:endCxn id="326" idx="0"/>
          </p:cNvCxnSpPr>
          <p:nvPr/>
        </p:nvCxnSpPr>
        <p:spPr bwMode="auto">
          <a:xfrm>
            <a:off x="6743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1" name="Oval 330"/>
          <p:cNvSpPr/>
          <p:nvPr/>
        </p:nvSpPr>
        <p:spPr bwMode="auto">
          <a:xfrm>
            <a:off x="59436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2" name="Oval 331"/>
          <p:cNvSpPr/>
          <p:nvPr/>
        </p:nvSpPr>
        <p:spPr bwMode="auto">
          <a:xfrm>
            <a:off x="6553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3" name="Straight Connector 332"/>
          <p:cNvCxnSpPr>
            <a:stCxn id="271" idx="6"/>
            <a:endCxn id="331" idx="2"/>
          </p:cNvCxnSpPr>
          <p:nvPr/>
        </p:nvCxnSpPr>
        <p:spPr bwMode="auto">
          <a:xfrm>
            <a:off x="57150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31" idx="6"/>
            <a:endCxn id="332" idx="2"/>
          </p:cNvCxnSpPr>
          <p:nvPr/>
        </p:nvCxnSpPr>
        <p:spPr bwMode="auto">
          <a:xfrm>
            <a:off x="63246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25" idx="4"/>
            <a:endCxn id="331" idx="0"/>
          </p:cNvCxnSpPr>
          <p:nvPr/>
        </p:nvCxnSpPr>
        <p:spPr bwMode="auto">
          <a:xfrm>
            <a:off x="61341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26" idx="4"/>
            <a:endCxn id="332" idx="0"/>
          </p:cNvCxnSpPr>
          <p:nvPr/>
        </p:nvCxnSpPr>
        <p:spPr bwMode="auto">
          <a:xfrm>
            <a:off x="6743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7" name="Oval 336"/>
          <p:cNvSpPr/>
          <p:nvPr/>
        </p:nvSpPr>
        <p:spPr bwMode="auto">
          <a:xfrm>
            <a:off x="59436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8" name="Oval 337"/>
          <p:cNvSpPr/>
          <p:nvPr/>
        </p:nvSpPr>
        <p:spPr bwMode="auto">
          <a:xfrm>
            <a:off x="6553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9" name="Straight Connector 338"/>
          <p:cNvCxnSpPr>
            <a:stCxn id="277" idx="6"/>
            <a:endCxn id="337" idx="2"/>
          </p:cNvCxnSpPr>
          <p:nvPr/>
        </p:nvCxnSpPr>
        <p:spPr bwMode="auto">
          <a:xfrm>
            <a:off x="57150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>
            <a:stCxn id="337" idx="6"/>
            <a:endCxn id="338" idx="2"/>
          </p:cNvCxnSpPr>
          <p:nvPr/>
        </p:nvCxnSpPr>
        <p:spPr bwMode="auto">
          <a:xfrm>
            <a:off x="63246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stCxn id="331" idx="4"/>
            <a:endCxn id="337" idx="0"/>
          </p:cNvCxnSpPr>
          <p:nvPr/>
        </p:nvCxnSpPr>
        <p:spPr bwMode="auto">
          <a:xfrm>
            <a:off x="61341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32" idx="4"/>
            <a:endCxn id="338" idx="0"/>
          </p:cNvCxnSpPr>
          <p:nvPr/>
        </p:nvCxnSpPr>
        <p:spPr bwMode="auto">
          <a:xfrm>
            <a:off x="6743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3" name="Oval 342"/>
          <p:cNvSpPr/>
          <p:nvPr/>
        </p:nvSpPr>
        <p:spPr bwMode="auto">
          <a:xfrm>
            <a:off x="59436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4" name="Oval 343"/>
          <p:cNvSpPr/>
          <p:nvPr/>
        </p:nvSpPr>
        <p:spPr bwMode="auto">
          <a:xfrm>
            <a:off x="6553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5" name="Straight Connector 344"/>
          <p:cNvCxnSpPr>
            <a:stCxn id="283" idx="6"/>
            <a:endCxn id="343" idx="2"/>
          </p:cNvCxnSpPr>
          <p:nvPr/>
        </p:nvCxnSpPr>
        <p:spPr bwMode="auto">
          <a:xfrm>
            <a:off x="57150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>
            <a:stCxn id="343" idx="6"/>
            <a:endCxn id="344" idx="2"/>
          </p:cNvCxnSpPr>
          <p:nvPr/>
        </p:nvCxnSpPr>
        <p:spPr bwMode="auto">
          <a:xfrm>
            <a:off x="63246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37" idx="4"/>
            <a:endCxn id="343" idx="0"/>
          </p:cNvCxnSpPr>
          <p:nvPr/>
        </p:nvCxnSpPr>
        <p:spPr bwMode="auto">
          <a:xfrm>
            <a:off x="61341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>
            <a:stCxn id="338" idx="4"/>
            <a:endCxn id="344" idx="0"/>
          </p:cNvCxnSpPr>
          <p:nvPr/>
        </p:nvCxnSpPr>
        <p:spPr bwMode="auto">
          <a:xfrm>
            <a:off x="6743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3" name="Oval 352"/>
          <p:cNvSpPr/>
          <p:nvPr/>
        </p:nvSpPr>
        <p:spPr bwMode="auto">
          <a:xfrm>
            <a:off x="7162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4" name="Oval 353"/>
          <p:cNvSpPr/>
          <p:nvPr/>
        </p:nvSpPr>
        <p:spPr bwMode="auto">
          <a:xfrm>
            <a:off x="7772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5" name="Straight Connector 354"/>
          <p:cNvCxnSpPr>
            <a:stCxn id="302" idx="6"/>
            <a:endCxn id="353" idx="2"/>
          </p:cNvCxnSpPr>
          <p:nvPr/>
        </p:nvCxnSpPr>
        <p:spPr bwMode="auto">
          <a:xfrm>
            <a:off x="6934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353" idx="6"/>
            <a:endCxn id="354" idx="2"/>
          </p:cNvCxnSpPr>
          <p:nvPr/>
        </p:nvCxnSpPr>
        <p:spPr bwMode="auto">
          <a:xfrm>
            <a:off x="7543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9" name="Oval 358"/>
          <p:cNvSpPr/>
          <p:nvPr/>
        </p:nvSpPr>
        <p:spPr bwMode="auto">
          <a:xfrm>
            <a:off x="7162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0" name="Oval 359"/>
          <p:cNvSpPr/>
          <p:nvPr/>
        </p:nvSpPr>
        <p:spPr bwMode="auto">
          <a:xfrm>
            <a:off x="7772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1" name="Straight Connector 360"/>
          <p:cNvCxnSpPr>
            <a:stCxn id="308" idx="6"/>
            <a:endCxn id="359" idx="2"/>
          </p:cNvCxnSpPr>
          <p:nvPr/>
        </p:nvCxnSpPr>
        <p:spPr bwMode="auto">
          <a:xfrm>
            <a:off x="6934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359" idx="6"/>
            <a:endCxn id="360" idx="2"/>
          </p:cNvCxnSpPr>
          <p:nvPr/>
        </p:nvCxnSpPr>
        <p:spPr bwMode="auto">
          <a:xfrm>
            <a:off x="7543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>
            <a:stCxn id="353" idx="4"/>
            <a:endCxn id="359" idx="0"/>
          </p:cNvCxnSpPr>
          <p:nvPr/>
        </p:nvCxnSpPr>
        <p:spPr bwMode="auto">
          <a:xfrm>
            <a:off x="7353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54" idx="4"/>
            <a:endCxn id="360" idx="0"/>
          </p:cNvCxnSpPr>
          <p:nvPr/>
        </p:nvCxnSpPr>
        <p:spPr bwMode="auto">
          <a:xfrm>
            <a:off x="7962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5" name="Oval 364"/>
          <p:cNvSpPr/>
          <p:nvPr/>
        </p:nvSpPr>
        <p:spPr bwMode="auto">
          <a:xfrm>
            <a:off x="7162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6" name="Oval 365"/>
          <p:cNvSpPr/>
          <p:nvPr/>
        </p:nvSpPr>
        <p:spPr bwMode="auto">
          <a:xfrm>
            <a:off x="7772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7" name="Straight Connector 366"/>
          <p:cNvCxnSpPr>
            <a:stCxn id="314" idx="6"/>
            <a:endCxn id="365" idx="2"/>
          </p:cNvCxnSpPr>
          <p:nvPr/>
        </p:nvCxnSpPr>
        <p:spPr bwMode="auto">
          <a:xfrm>
            <a:off x="6934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65" idx="6"/>
            <a:endCxn id="366" idx="2"/>
          </p:cNvCxnSpPr>
          <p:nvPr/>
        </p:nvCxnSpPr>
        <p:spPr bwMode="auto">
          <a:xfrm>
            <a:off x="7543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359" idx="4"/>
            <a:endCxn id="365" idx="0"/>
          </p:cNvCxnSpPr>
          <p:nvPr/>
        </p:nvCxnSpPr>
        <p:spPr bwMode="auto">
          <a:xfrm>
            <a:off x="7353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60" idx="4"/>
            <a:endCxn id="366" idx="0"/>
          </p:cNvCxnSpPr>
          <p:nvPr/>
        </p:nvCxnSpPr>
        <p:spPr bwMode="auto">
          <a:xfrm>
            <a:off x="7962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1" name="Oval 370"/>
          <p:cNvSpPr/>
          <p:nvPr/>
        </p:nvSpPr>
        <p:spPr bwMode="auto">
          <a:xfrm>
            <a:off x="7162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2" name="Oval 371"/>
          <p:cNvSpPr/>
          <p:nvPr/>
        </p:nvSpPr>
        <p:spPr bwMode="auto">
          <a:xfrm>
            <a:off x="7772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3" name="Straight Connector 372"/>
          <p:cNvCxnSpPr>
            <a:stCxn id="320" idx="6"/>
            <a:endCxn id="371" idx="2"/>
          </p:cNvCxnSpPr>
          <p:nvPr/>
        </p:nvCxnSpPr>
        <p:spPr bwMode="auto">
          <a:xfrm>
            <a:off x="6934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stCxn id="371" idx="6"/>
            <a:endCxn id="372" idx="2"/>
          </p:cNvCxnSpPr>
          <p:nvPr/>
        </p:nvCxnSpPr>
        <p:spPr bwMode="auto">
          <a:xfrm>
            <a:off x="7543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>
            <a:stCxn id="365" idx="4"/>
            <a:endCxn id="371" idx="0"/>
          </p:cNvCxnSpPr>
          <p:nvPr/>
        </p:nvCxnSpPr>
        <p:spPr bwMode="auto">
          <a:xfrm>
            <a:off x="7353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66" idx="4"/>
            <a:endCxn id="372" idx="0"/>
          </p:cNvCxnSpPr>
          <p:nvPr/>
        </p:nvCxnSpPr>
        <p:spPr bwMode="auto">
          <a:xfrm>
            <a:off x="7962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7" name="Oval 376"/>
          <p:cNvSpPr/>
          <p:nvPr/>
        </p:nvSpPr>
        <p:spPr bwMode="auto">
          <a:xfrm>
            <a:off x="716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7772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9" name="Straight Connector 378"/>
          <p:cNvCxnSpPr>
            <a:stCxn id="326" idx="6"/>
            <a:endCxn id="377" idx="2"/>
          </p:cNvCxnSpPr>
          <p:nvPr/>
        </p:nvCxnSpPr>
        <p:spPr bwMode="auto">
          <a:xfrm>
            <a:off x="6934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stCxn id="377" idx="6"/>
            <a:endCxn id="378" idx="2"/>
          </p:cNvCxnSpPr>
          <p:nvPr/>
        </p:nvCxnSpPr>
        <p:spPr bwMode="auto">
          <a:xfrm>
            <a:off x="7543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>
            <a:stCxn id="371" idx="4"/>
            <a:endCxn id="377" idx="0"/>
          </p:cNvCxnSpPr>
          <p:nvPr/>
        </p:nvCxnSpPr>
        <p:spPr bwMode="auto">
          <a:xfrm>
            <a:off x="7353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>
            <a:stCxn id="372" idx="4"/>
            <a:endCxn id="378" idx="0"/>
          </p:cNvCxnSpPr>
          <p:nvPr/>
        </p:nvCxnSpPr>
        <p:spPr bwMode="auto">
          <a:xfrm>
            <a:off x="7962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3" name="Oval 382"/>
          <p:cNvSpPr/>
          <p:nvPr/>
        </p:nvSpPr>
        <p:spPr bwMode="auto">
          <a:xfrm>
            <a:off x="7162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4" name="Oval 383"/>
          <p:cNvSpPr/>
          <p:nvPr/>
        </p:nvSpPr>
        <p:spPr bwMode="auto">
          <a:xfrm>
            <a:off x="7772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5" name="Straight Connector 384"/>
          <p:cNvCxnSpPr>
            <a:stCxn id="332" idx="6"/>
            <a:endCxn id="383" idx="2"/>
          </p:cNvCxnSpPr>
          <p:nvPr/>
        </p:nvCxnSpPr>
        <p:spPr bwMode="auto">
          <a:xfrm>
            <a:off x="6934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>
            <a:stCxn id="383" idx="6"/>
            <a:endCxn id="384" idx="2"/>
          </p:cNvCxnSpPr>
          <p:nvPr/>
        </p:nvCxnSpPr>
        <p:spPr bwMode="auto">
          <a:xfrm>
            <a:off x="7543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>
            <a:stCxn id="377" idx="4"/>
            <a:endCxn id="383" idx="0"/>
          </p:cNvCxnSpPr>
          <p:nvPr/>
        </p:nvCxnSpPr>
        <p:spPr bwMode="auto">
          <a:xfrm>
            <a:off x="7353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>
            <a:stCxn id="378" idx="4"/>
            <a:endCxn id="384" idx="0"/>
          </p:cNvCxnSpPr>
          <p:nvPr/>
        </p:nvCxnSpPr>
        <p:spPr bwMode="auto">
          <a:xfrm>
            <a:off x="7962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9" name="Oval 388"/>
          <p:cNvSpPr/>
          <p:nvPr/>
        </p:nvSpPr>
        <p:spPr bwMode="auto">
          <a:xfrm>
            <a:off x="7162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0" name="Oval 389"/>
          <p:cNvSpPr/>
          <p:nvPr/>
        </p:nvSpPr>
        <p:spPr bwMode="auto">
          <a:xfrm>
            <a:off x="7772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1" name="Straight Connector 390"/>
          <p:cNvCxnSpPr>
            <a:stCxn id="338" idx="6"/>
            <a:endCxn id="389" idx="2"/>
          </p:cNvCxnSpPr>
          <p:nvPr/>
        </p:nvCxnSpPr>
        <p:spPr bwMode="auto">
          <a:xfrm>
            <a:off x="6934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89" idx="6"/>
            <a:endCxn id="390" idx="2"/>
          </p:cNvCxnSpPr>
          <p:nvPr/>
        </p:nvCxnSpPr>
        <p:spPr bwMode="auto">
          <a:xfrm>
            <a:off x="7543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83" idx="4"/>
            <a:endCxn id="389" idx="0"/>
          </p:cNvCxnSpPr>
          <p:nvPr/>
        </p:nvCxnSpPr>
        <p:spPr bwMode="auto">
          <a:xfrm>
            <a:off x="7353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384" idx="4"/>
            <a:endCxn id="390" idx="0"/>
          </p:cNvCxnSpPr>
          <p:nvPr/>
        </p:nvCxnSpPr>
        <p:spPr bwMode="auto">
          <a:xfrm>
            <a:off x="7962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5" name="Oval 394"/>
          <p:cNvSpPr/>
          <p:nvPr/>
        </p:nvSpPr>
        <p:spPr bwMode="auto">
          <a:xfrm>
            <a:off x="7162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6" name="Oval 395"/>
          <p:cNvSpPr/>
          <p:nvPr/>
        </p:nvSpPr>
        <p:spPr bwMode="auto">
          <a:xfrm>
            <a:off x="7772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7" name="Straight Connector 396"/>
          <p:cNvCxnSpPr>
            <a:stCxn id="344" idx="6"/>
            <a:endCxn id="395" idx="2"/>
          </p:cNvCxnSpPr>
          <p:nvPr/>
        </p:nvCxnSpPr>
        <p:spPr bwMode="auto">
          <a:xfrm>
            <a:off x="6934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>
            <a:stCxn id="395" idx="6"/>
            <a:endCxn id="396" idx="2"/>
          </p:cNvCxnSpPr>
          <p:nvPr/>
        </p:nvCxnSpPr>
        <p:spPr bwMode="auto">
          <a:xfrm>
            <a:off x="7543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9" idx="4"/>
            <a:endCxn id="395" idx="0"/>
          </p:cNvCxnSpPr>
          <p:nvPr/>
        </p:nvCxnSpPr>
        <p:spPr bwMode="auto">
          <a:xfrm>
            <a:off x="7353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390" idx="4"/>
            <a:endCxn id="396" idx="0"/>
          </p:cNvCxnSpPr>
          <p:nvPr/>
        </p:nvCxnSpPr>
        <p:spPr bwMode="auto">
          <a:xfrm>
            <a:off x="7962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5" name="Oval 404"/>
          <p:cNvSpPr/>
          <p:nvPr/>
        </p:nvSpPr>
        <p:spPr bwMode="auto">
          <a:xfrm>
            <a:off x="8382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7" name="Straight Connector 406"/>
          <p:cNvCxnSpPr>
            <a:stCxn id="354" idx="6"/>
            <a:endCxn id="405" idx="2"/>
          </p:cNvCxnSpPr>
          <p:nvPr/>
        </p:nvCxnSpPr>
        <p:spPr bwMode="auto">
          <a:xfrm>
            <a:off x="8153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1" name="Oval 410"/>
          <p:cNvSpPr/>
          <p:nvPr/>
        </p:nvSpPr>
        <p:spPr bwMode="auto">
          <a:xfrm>
            <a:off x="8382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3" name="Straight Connector 412"/>
          <p:cNvCxnSpPr>
            <a:stCxn id="360" idx="6"/>
            <a:endCxn id="411" idx="2"/>
          </p:cNvCxnSpPr>
          <p:nvPr/>
        </p:nvCxnSpPr>
        <p:spPr bwMode="auto">
          <a:xfrm>
            <a:off x="8153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stCxn id="405" idx="4"/>
            <a:endCxn id="411" idx="0"/>
          </p:cNvCxnSpPr>
          <p:nvPr/>
        </p:nvCxnSpPr>
        <p:spPr bwMode="auto">
          <a:xfrm>
            <a:off x="8572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7" name="Oval 416"/>
          <p:cNvSpPr/>
          <p:nvPr/>
        </p:nvSpPr>
        <p:spPr bwMode="auto">
          <a:xfrm>
            <a:off x="8382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9" name="Straight Connector 418"/>
          <p:cNvCxnSpPr>
            <a:stCxn id="366" idx="6"/>
            <a:endCxn id="417" idx="2"/>
          </p:cNvCxnSpPr>
          <p:nvPr/>
        </p:nvCxnSpPr>
        <p:spPr bwMode="auto">
          <a:xfrm>
            <a:off x="8153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>
            <a:stCxn id="411" idx="4"/>
            <a:endCxn id="417" idx="0"/>
          </p:cNvCxnSpPr>
          <p:nvPr/>
        </p:nvCxnSpPr>
        <p:spPr bwMode="auto">
          <a:xfrm>
            <a:off x="8572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3" name="Oval 422"/>
          <p:cNvSpPr/>
          <p:nvPr/>
        </p:nvSpPr>
        <p:spPr bwMode="auto">
          <a:xfrm>
            <a:off x="8382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25" name="Straight Connector 424"/>
          <p:cNvCxnSpPr>
            <a:stCxn id="372" idx="6"/>
            <a:endCxn id="423" idx="2"/>
          </p:cNvCxnSpPr>
          <p:nvPr/>
        </p:nvCxnSpPr>
        <p:spPr bwMode="auto">
          <a:xfrm>
            <a:off x="8153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417" idx="4"/>
            <a:endCxn id="423" idx="0"/>
          </p:cNvCxnSpPr>
          <p:nvPr/>
        </p:nvCxnSpPr>
        <p:spPr bwMode="auto">
          <a:xfrm>
            <a:off x="8572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9" name="Oval 428"/>
          <p:cNvSpPr/>
          <p:nvPr/>
        </p:nvSpPr>
        <p:spPr bwMode="auto">
          <a:xfrm>
            <a:off x="8382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1" name="Straight Connector 430"/>
          <p:cNvCxnSpPr>
            <a:stCxn id="378" idx="6"/>
            <a:endCxn id="429" idx="2"/>
          </p:cNvCxnSpPr>
          <p:nvPr/>
        </p:nvCxnSpPr>
        <p:spPr bwMode="auto">
          <a:xfrm>
            <a:off x="8153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stCxn id="423" idx="4"/>
            <a:endCxn id="429" idx="0"/>
          </p:cNvCxnSpPr>
          <p:nvPr/>
        </p:nvCxnSpPr>
        <p:spPr bwMode="auto">
          <a:xfrm>
            <a:off x="8572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5" name="Oval 434"/>
          <p:cNvSpPr/>
          <p:nvPr/>
        </p:nvSpPr>
        <p:spPr bwMode="auto">
          <a:xfrm>
            <a:off x="8382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7" name="Straight Connector 436"/>
          <p:cNvCxnSpPr>
            <a:stCxn id="384" idx="6"/>
            <a:endCxn id="435" idx="2"/>
          </p:cNvCxnSpPr>
          <p:nvPr/>
        </p:nvCxnSpPr>
        <p:spPr bwMode="auto">
          <a:xfrm>
            <a:off x="8153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9" idx="4"/>
            <a:endCxn id="435" idx="0"/>
          </p:cNvCxnSpPr>
          <p:nvPr/>
        </p:nvCxnSpPr>
        <p:spPr bwMode="auto">
          <a:xfrm>
            <a:off x="8572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1" name="Oval 440"/>
          <p:cNvSpPr/>
          <p:nvPr/>
        </p:nvSpPr>
        <p:spPr bwMode="auto">
          <a:xfrm>
            <a:off x="8382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3" name="Straight Connector 442"/>
          <p:cNvCxnSpPr>
            <a:stCxn id="390" idx="6"/>
            <a:endCxn id="441" idx="2"/>
          </p:cNvCxnSpPr>
          <p:nvPr/>
        </p:nvCxnSpPr>
        <p:spPr bwMode="auto">
          <a:xfrm>
            <a:off x="8153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35" idx="4"/>
            <a:endCxn id="441" idx="0"/>
          </p:cNvCxnSpPr>
          <p:nvPr/>
        </p:nvCxnSpPr>
        <p:spPr bwMode="auto">
          <a:xfrm>
            <a:off x="8572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7" name="Oval 446"/>
          <p:cNvSpPr/>
          <p:nvPr/>
        </p:nvSpPr>
        <p:spPr bwMode="auto">
          <a:xfrm>
            <a:off x="8382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9" name="Straight Connector 448"/>
          <p:cNvCxnSpPr>
            <a:stCxn id="396" idx="6"/>
            <a:endCxn id="447" idx="2"/>
          </p:cNvCxnSpPr>
          <p:nvPr/>
        </p:nvCxnSpPr>
        <p:spPr bwMode="auto">
          <a:xfrm>
            <a:off x="8153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41" idx="4"/>
            <a:endCxn id="447" idx="0"/>
          </p:cNvCxnSpPr>
          <p:nvPr/>
        </p:nvCxnSpPr>
        <p:spPr bwMode="auto">
          <a:xfrm>
            <a:off x="8572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Geo-data = regular graph</a:t>
            </a:r>
          </a:p>
        </p:txBody>
      </p:sp>
    </p:spTree>
    <p:extLst>
      <p:ext uri="{BB962C8B-B14F-4D97-AF65-F5344CB8AC3E}">
        <p14:creationId xmlns:p14="http://schemas.microsoft.com/office/powerpoint/2010/main" val="44193921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ur-level_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162550" cy="51625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Space-filling curves: Z-Order Curves</a:t>
            </a:r>
          </a:p>
        </p:txBody>
      </p:sp>
    </p:spTree>
    <p:extLst>
      <p:ext uri="{BB962C8B-B14F-4D97-AF65-F5344CB8AC3E}">
        <p14:creationId xmlns:p14="http://schemas.microsoft.com/office/powerpoint/2010/main" val="99694941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ilbert_curv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32084"/>
            <a:ext cx="7543800" cy="504491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Space-filling curves: Hilbert Curves</a:t>
            </a:r>
          </a:p>
        </p:txBody>
      </p:sp>
    </p:spTree>
    <p:extLst>
      <p:ext uri="{BB962C8B-B14F-4D97-AF65-F5344CB8AC3E}">
        <p14:creationId xmlns:p14="http://schemas.microsoft.com/office/powerpoint/2010/main" val="272185299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11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9204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characteristics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Geo data: space-filling curves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29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But what about graphs in general?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24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ceb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4324320625_cd0f67e35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96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http://www.flickr.com/photos/fusedforces/4324320625/</a:t>
            </a:r>
          </a:p>
        </p:txBody>
      </p:sp>
    </p:spTree>
    <p:extLst>
      <p:ext uri="{BB962C8B-B14F-4D97-AF65-F5344CB8AC3E}">
        <p14:creationId xmlns:p14="http://schemas.microsoft.com/office/powerpoint/2010/main" val="422591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8" name="Left Arrow 7"/>
          <p:cNvSpPr/>
          <p:nvPr/>
        </p:nvSpPr>
        <p:spPr bwMode="auto">
          <a:xfrm rot="20464476">
            <a:off x="6178382" y="1979481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69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General-Purpose Graph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Graph coarsening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Recursive bisection</a:t>
            </a:r>
          </a:p>
        </p:txBody>
      </p:sp>
    </p:spTree>
    <p:extLst>
      <p:ext uri="{BB962C8B-B14F-4D97-AF65-F5344CB8AC3E}">
        <p14:creationId xmlns:p14="http://schemas.microsoft.com/office/powerpoint/2010/main" val="31535506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-partitio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35" y="1295400"/>
            <a:ext cx="6365965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Graphs.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General-Purpose Graph Partitioning</a:t>
            </a:r>
          </a:p>
        </p:txBody>
      </p:sp>
    </p:spTree>
    <p:extLst>
      <p:ext uri="{BB962C8B-B14F-4D97-AF65-F5344CB8AC3E}">
        <p14:creationId xmlns:p14="http://schemas.microsoft.com/office/powerpoint/2010/main" val="194863654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Graphs.</a:t>
            </a:r>
          </a:p>
        </p:txBody>
      </p:sp>
      <p:pic>
        <p:nvPicPr>
          <p:cNvPr id="5" name="Picture 4" descr="graph-coarse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19200"/>
            <a:ext cx="3014870" cy="5334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Coarsening</a:t>
            </a:r>
          </a:p>
        </p:txBody>
      </p:sp>
    </p:spTree>
    <p:extLst>
      <p:ext uri="{BB962C8B-B14F-4D97-AF65-F5344CB8AC3E}">
        <p14:creationId xmlns:p14="http://schemas.microsoft.com/office/powerpoint/2010/main" val="4144622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Chicken-and-Egg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coarsen the graph you need to identify dense local regions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128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identify dense local regions quickly you to need traverse local edges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But to traverse local edges efficiently you need the local structure!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34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To efficiently partition the graph, you need to already know what the partitions are!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695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Industry solution?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55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 Processing in a Nutshell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cross-partition communication</a:t>
            </a:r>
          </a:p>
        </p:txBody>
      </p:sp>
      <p:sp>
        <p:nvSpPr>
          <p:cNvPr id="16" name="Left Arrow 15"/>
          <p:cNvSpPr/>
          <p:nvPr/>
        </p:nvSpPr>
        <p:spPr bwMode="auto">
          <a:xfrm rot="1891550">
            <a:off x="7034768" y="3767435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929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2766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14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>
            <a:stCxn id="4" idx="5"/>
            <a:endCxn id="5" idx="1"/>
          </p:cNvCxnSpPr>
          <p:nvPr/>
        </p:nvCxnSpPr>
        <p:spPr bwMode="auto">
          <a:xfrm>
            <a:off x="36018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7"/>
            <a:endCxn id="19" idx="3"/>
          </p:cNvCxnSpPr>
          <p:nvPr/>
        </p:nvCxnSpPr>
        <p:spPr bwMode="auto">
          <a:xfrm flipV="1">
            <a:off x="4440004" y="3068404"/>
            <a:ext cx="6449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5029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953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Connector 21"/>
          <p:cNvCxnSpPr>
            <a:stCxn id="5" idx="5"/>
            <a:endCxn id="20" idx="1"/>
          </p:cNvCxnSpPr>
          <p:nvPr/>
        </p:nvCxnSpPr>
        <p:spPr bwMode="auto">
          <a:xfrm>
            <a:off x="4440004" y="37542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3429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Connector 28"/>
          <p:cNvCxnSpPr>
            <a:stCxn id="5" idx="3"/>
            <a:endCxn id="28" idx="7"/>
          </p:cNvCxnSpPr>
          <p:nvPr/>
        </p:nvCxnSpPr>
        <p:spPr bwMode="auto">
          <a:xfrm flipH="1">
            <a:off x="37542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791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/>
          <p:cNvCxnSpPr>
            <a:stCxn id="32" idx="5"/>
            <a:endCxn id="19" idx="1"/>
          </p:cNvCxnSpPr>
          <p:nvPr/>
        </p:nvCxnSpPr>
        <p:spPr bwMode="auto">
          <a:xfrm>
            <a:off x="4821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19" idx="7"/>
          </p:cNvCxnSpPr>
          <p:nvPr/>
        </p:nvCxnSpPr>
        <p:spPr bwMode="auto">
          <a:xfrm flipH="1">
            <a:off x="5354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3"/>
            <a:endCxn id="20" idx="7"/>
          </p:cNvCxnSpPr>
          <p:nvPr/>
        </p:nvCxnSpPr>
        <p:spPr bwMode="auto">
          <a:xfrm flipH="1">
            <a:off x="5278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1"/>
            <a:endCxn id="19" idx="5"/>
          </p:cNvCxnSpPr>
          <p:nvPr/>
        </p:nvCxnSpPr>
        <p:spPr bwMode="auto">
          <a:xfrm flipH="1" flipV="1">
            <a:off x="5354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9" idx="4"/>
            <a:endCxn id="20" idx="0"/>
          </p:cNvCxnSpPr>
          <p:nvPr/>
        </p:nvCxnSpPr>
        <p:spPr bwMode="auto">
          <a:xfrm flipH="1">
            <a:off x="5143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H="1">
            <a:off x="4572000" y="2667000"/>
            <a:ext cx="76200" cy="236220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</p:spTree>
    <p:extLst>
      <p:ext uri="{BB962C8B-B14F-4D97-AF65-F5344CB8AC3E}">
        <p14:creationId xmlns:p14="http://schemas.microsoft.com/office/powerpoint/2010/main" val="129633126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7"/>
            <a:endCxn id="58" idx="3"/>
          </p:cNvCxnSpPr>
          <p:nvPr/>
        </p:nvCxnSpPr>
        <p:spPr bwMode="auto">
          <a:xfrm flipV="1">
            <a:off x="4363804" y="3068404"/>
            <a:ext cx="1102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55" idx="5"/>
            <a:endCxn id="59" idx="1"/>
          </p:cNvCxnSpPr>
          <p:nvPr/>
        </p:nvCxnSpPr>
        <p:spPr bwMode="auto">
          <a:xfrm>
            <a:off x="4363804" y="3754204"/>
            <a:ext cx="1025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648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What’s the fundamental issue?</a:t>
            </a:r>
          </a:p>
        </p:txBody>
      </p:sp>
    </p:spTree>
    <p:extLst>
      <p:ext uri="{BB962C8B-B14F-4D97-AF65-F5344CB8AC3E}">
        <p14:creationId xmlns:p14="http://schemas.microsoft.com/office/powerpoint/2010/main" val="953845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10" name="Left Arrow 9"/>
          <p:cNvSpPr/>
          <p:nvPr/>
        </p:nvSpPr>
        <p:spPr bwMode="auto">
          <a:xfrm rot="1891550">
            <a:off x="6425169" y="3249239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48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7"/>
            <a:endCxn id="58" idx="3"/>
          </p:cNvCxnSpPr>
          <p:nvPr/>
        </p:nvCxnSpPr>
        <p:spPr bwMode="auto">
          <a:xfrm flipV="1">
            <a:off x="4363804" y="3068404"/>
            <a:ext cx="1102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55" idx="5"/>
            <a:endCxn id="59" idx="1"/>
          </p:cNvCxnSpPr>
          <p:nvPr/>
        </p:nvCxnSpPr>
        <p:spPr bwMode="auto">
          <a:xfrm>
            <a:off x="4363804" y="3754204"/>
            <a:ext cx="1025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62600" y="458727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97290" y="45720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86200" y="409202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696524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7"/>
            <a:endCxn id="58" idx="3"/>
          </p:cNvCxnSpPr>
          <p:nvPr/>
        </p:nvCxnSpPr>
        <p:spPr bwMode="auto">
          <a:xfrm flipV="1">
            <a:off x="5125804" y="3068404"/>
            <a:ext cx="340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22" idx="5"/>
            <a:endCxn id="59" idx="1"/>
          </p:cNvCxnSpPr>
          <p:nvPr/>
        </p:nvCxnSpPr>
        <p:spPr bwMode="auto">
          <a:xfrm>
            <a:off x="5125804" y="3754204"/>
            <a:ext cx="263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State-of-the-Art Distributed Graph Algorithms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01587" y="4710752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8213" y="4648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0" y="2362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Periodic synchronization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8087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905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3124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3048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98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676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3276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4267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572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79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724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8</a:t>
            </a: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624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605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2247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2019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3276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833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643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390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4000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824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924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595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5310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5252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5353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610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Visualizing Parallel BFS</a:t>
            </a:r>
          </a:p>
        </p:txBody>
      </p:sp>
    </p:spTree>
    <p:extLst>
      <p:ext uri="{BB962C8B-B14F-4D97-AF65-F5344CB8AC3E}">
        <p14:creationId xmlns:p14="http://schemas.microsoft.com/office/powerpoint/2010/main" val="170954966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(Waste container)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Graph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306466539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</a:p>
        </p:txBody>
      </p:sp>
      <p:sp>
        <p:nvSpPr>
          <p:cNvPr id="28" name="TextBox 27"/>
          <p:cNvSpPr txBox="1"/>
          <p:nvPr/>
        </p:nvSpPr>
        <p:spPr>
          <a:xfrm rot="21120000">
            <a:off x="5768510" y="568393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6063348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</a:p>
        </p:txBody>
      </p:sp>
    </p:spTree>
    <p:extLst>
      <p:ext uri="{BB962C8B-B14F-4D97-AF65-F5344CB8AC3E}">
        <p14:creationId xmlns:p14="http://schemas.microsoft.com/office/powerpoint/2010/main" val="3792753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Computational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Based on Bulk Synchronous Parallel (BSP)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Computational units encoded in a directed graph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 proceeds in a series of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supersteps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architecture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vertex, at each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superstep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Receives messages directed at it from previous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Executes a user-defined function (modifying state)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Emits messages to other vertices (for the next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035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Termination: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18457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 vertex can choose to deactivate itself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Is “woken up” if new messages received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Computation halts when all vertices are inactive</a:t>
            </a:r>
          </a:p>
        </p:txBody>
      </p:sp>
    </p:spTree>
    <p:extLst>
      <p:ext uri="{BB962C8B-B14F-4D97-AF65-F5344CB8AC3E}">
        <p14:creationId xmlns:p14="http://schemas.microsoft.com/office/powerpoint/2010/main" val="716618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352800" y="987422"/>
            <a:ext cx="3962400" cy="534988"/>
            <a:chOff x="1524000" y="2208211"/>
            <a:chExt cx="3962400" cy="534988"/>
          </a:xfrm>
        </p:grpSpPr>
        <p:sp>
          <p:nvSpPr>
            <p:cNvPr id="5" name="Oval 4"/>
            <p:cNvSpPr/>
            <p:nvPr/>
          </p:nvSpPr>
          <p:spPr bwMode="auto">
            <a:xfrm>
              <a:off x="1524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3622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004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0386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953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/>
            <p:cNvCxnSpPr>
              <a:stCxn id="5" idx="0"/>
              <a:endCxn id="8" idx="0"/>
            </p:cNvCxnSpPr>
            <p:nvPr/>
          </p:nvCxnSpPr>
          <p:spPr bwMode="auto">
            <a:xfrm rot="5400000" flipH="1" flipV="1">
              <a:off x="3048000" y="951705"/>
              <a:ext cx="1588" cy="2514600"/>
            </a:xfrm>
            <a:prstGeom prst="curvedConnector3">
              <a:avLst>
                <a:gd name="adj1" fmla="val 18660831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2"/>
            <p:cNvCxnSpPr>
              <a:stCxn id="5" idx="0"/>
              <a:endCxn id="7" idx="0"/>
            </p:cNvCxnSpPr>
            <p:nvPr/>
          </p:nvCxnSpPr>
          <p:spPr bwMode="auto">
            <a:xfrm rot="5400000" flipH="1" flipV="1">
              <a:off x="2628900" y="1370805"/>
              <a:ext cx="1588" cy="1676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2"/>
            <p:cNvCxnSpPr>
              <a:stCxn id="6" idx="0"/>
              <a:endCxn id="9" idx="0"/>
            </p:cNvCxnSpPr>
            <p:nvPr/>
          </p:nvCxnSpPr>
          <p:spPr bwMode="auto">
            <a:xfrm rot="5400000" flipH="1" flipV="1">
              <a:off x="3924300" y="913605"/>
              <a:ext cx="1588" cy="2590800"/>
            </a:xfrm>
            <a:prstGeom prst="curvedConnector3">
              <a:avLst>
                <a:gd name="adj1" fmla="val 25058753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2"/>
            <p:cNvCxnSpPr>
              <a:stCxn id="8" idx="0"/>
              <a:endCxn id="9" idx="0"/>
            </p:cNvCxnSpPr>
            <p:nvPr/>
          </p:nvCxnSpPr>
          <p:spPr bwMode="auto">
            <a:xfrm rot="5400000" flipH="1" flipV="1">
              <a:off x="4762500" y="1751805"/>
              <a:ext cx="1588" cy="914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2"/>
            <p:cNvCxnSpPr>
              <a:stCxn id="9" idx="4"/>
              <a:endCxn id="5" idx="4"/>
            </p:cNvCxnSpPr>
            <p:nvPr/>
          </p:nvCxnSpPr>
          <p:spPr bwMode="auto">
            <a:xfrm rot="5400000">
              <a:off x="3505200" y="1027905"/>
              <a:ext cx="1588" cy="3429000"/>
            </a:xfrm>
            <a:prstGeom prst="curvedConnector3">
              <a:avLst>
                <a:gd name="adj1" fmla="val 2612512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12"/>
            <p:cNvCxnSpPr>
              <a:stCxn id="8" idx="4"/>
              <a:endCxn id="6" idx="4"/>
            </p:cNvCxnSpPr>
            <p:nvPr/>
          </p:nvCxnSpPr>
          <p:spPr bwMode="auto">
            <a:xfrm rot="5400000">
              <a:off x="3467100" y="1904205"/>
              <a:ext cx="1588" cy="1676400"/>
            </a:xfrm>
            <a:prstGeom prst="curvedConnector3">
              <a:avLst>
                <a:gd name="adj1" fmla="val 17594458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12"/>
            <p:cNvCxnSpPr>
              <a:stCxn id="8" idx="4"/>
              <a:endCxn id="7" idx="4"/>
            </p:cNvCxnSpPr>
            <p:nvPr/>
          </p:nvCxnSpPr>
          <p:spPr bwMode="auto">
            <a:xfrm rot="5400000">
              <a:off x="3886200" y="2323305"/>
              <a:ext cx="1588" cy="838200"/>
            </a:xfrm>
            <a:prstGeom prst="curvedConnector3">
              <a:avLst>
                <a:gd name="adj1" fmla="val 11729597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524000" y="1044512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superstep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i="1" dirty="0" err="1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47800" y="2055811"/>
            <a:ext cx="5867400" cy="1525589"/>
            <a:chOff x="990600" y="2439989"/>
            <a:chExt cx="5867400" cy="1525589"/>
          </a:xfrm>
        </p:grpSpPr>
        <p:sp>
          <p:nvSpPr>
            <p:cNvPr id="4" name="Right Arrow 3"/>
            <p:cNvSpPr/>
            <p:nvPr/>
          </p:nvSpPr>
          <p:spPr bwMode="auto">
            <a:xfrm rot="5400000">
              <a:off x="4572000" y="2439989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95600" y="3430590"/>
              <a:ext cx="3962400" cy="534988"/>
              <a:chOff x="1524000" y="2208211"/>
              <a:chExt cx="3962400" cy="534988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0" name="Straight Arrow Connector 12"/>
              <p:cNvCxnSpPr>
                <a:stCxn id="45" idx="0"/>
                <a:endCxn id="48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12"/>
              <p:cNvCxnSpPr>
                <a:stCxn id="45" idx="0"/>
                <a:endCxn id="47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12"/>
              <p:cNvCxnSpPr>
                <a:stCxn id="46" idx="0"/>
                <a:endCxn id="49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12"/>
              <p:cNvCxnSpPr>
                <a:stCxn id="48" idx="0"/>
                <a:endCxn id="49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12"/>
              <p:cNvCxnSpPr>
                <a:stCxn id="49" idx="4"/>
                <a:endCxn id="45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12"/>
              <p:cNvCxnSpPr>
                <a:stCxn id="48" idx="4"/>
                <a:endCxn id="46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12"/>
              <p:cNvCxnSpPr>
                <a:stCxn id="48" idx="4"/>
                <a:endCxn id="47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90600" y="35052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t+1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47800" y="4114800"/>
            <a:ext cx="5867400" cy="1524000"/>
            <a:chOff x="990600" y="4498978"/>
            <a:chExt cx="5867400" cy="1524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895600" y="5487990"/>
              <a:ext cx="3962400" cy="534988"/>
              <a:chOff x="1524000" y="2208211"/>
              <a:chExt cx="3962400" cy="534988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4" name="Straight Arrow Connector 12"/>
              <p:cNvCxnSpPr>
                <a:stCxn id="59" idx="0"/>
                <a:endCxn id="62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12"/>
              <p:cNvCxnSpPr>
                <a:stCxn id="59" idx="0"/>
                <a:endCxn id="61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12"/>
              <p:cNvCxnSpPr>
                <a:stCxn id="60" idx="0"/>
                <a:endCxn id="63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12"/>
              <p:cNvCxnSpPr>
                <a:stCxn id="62" idx="0"/>
                <a:endCxn id="63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12"/>
              <p:cNvCxnSpPr>
                <a:stCxn id="63" idx="4"/>
                <a:endCxn id="59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12"/>
              <p:cNvCxnSpPr>
                <a:stCxn id="62" idx="4"/>
                <a:endCxn id="60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12"/>
              <p:cNvCxnSpPr>
                <a:stCxn id="62" idx="4"/>
                <a:endCxn id="61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Right Arrow 70"/>
            <p:cNvSpPr/>
            <p:nvPr/>
          </p:nvSpPr>
          <p:spPr bwMode="auto">
            <a:xfrm rot="5400000">
              <a:off x="4572000" y="4498978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600" y="55626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t+2</a:t>
              </a:r>
            </a:p>
          </p:txBody>
        </p:sp>
      </p:grp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SIGMOD.</a:t>
            </a:r>
          </a:p>
        </p:txBody>
      </p:sp>
    </p:spTree>
    <p:extLst>
      <p:ext uri="{BB962C8B-B14F-4D97-AF65-F5344CB8AC3E}">
        <p14:creationId xmlns:p14="http://schemas.microsoft.com/office/powerpoint/2010/main" val="3567475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54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Master-Worker architecture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35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Vertices are hash partitioned (by default) and assigned to workers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happens in 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cycle: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528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Master tells all workers to advance a single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Worker delivers messages from previous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, executing vertex computation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Messages sent asynchronously (in batches)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Worker notifies master of number of active vertices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54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235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Checkpointing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Heartbeat/revert</a:t>
            </a:r>
          </a:p>
        </p:txBody>
      </p:sp>
    </p:spTree>
    <p:extLst>
      <p:ext uri="{BB962C8B-B14F-4D97-AF65-F5344CB8AC3E}">
        <p14:creationId xmlns:p14="http://schemas.microsoft.com/office/powerpoint/2010/main" val="253557667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624548"/>
            <a:ext cx="77724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ShortestPathVertex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Vertex&lt;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void 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IsSource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? 0 : INF;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if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iter.Done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SendMessageTo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iter.Target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      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SIGMOD.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SSSP</a:t>
            </a:r>
          </a:p>
        </p:txBody>
      </p:sp>
    </p:spTree>
    <p:extLst>
      <p:ext uri="{BB962C8B-B14F-4D97-AF65-F5344CB8AC3E}">
        <p14:creationId xmlns:p14="http://schemas.microsoft.com/office/powerpoint/2010/main" val="266448666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447800"/>
            <a:ext cx="7772400" cy="45243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PageRankVertex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Vertex&lt;double, void, double&gt;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public: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virtual void 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if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&gt;= 1)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double sum = 0;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= 0.15 /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NumVertices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+ 0.85 * sum;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if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&lt; 30)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int64 n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().size();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SendMessageToAllNeighbors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/ n);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 else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SIGMOD.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PageRank</a:t>
            </a:r>
          </a:p>
        </p:txBody>
      </p:sp>
    </p:spTree>
    <p:extLst>
      <p:ext uri="{BB962C8B-B14F-4D97-AF65-F5344CB8AC3E}">
        <p14:creationId xmlns:p14="http://schemas.microsoft.com/office/powerpoint/2010/main" val="37361829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2322255"/>
            <a:ext cx="77724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MinIntCombiner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Combiner&lt;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virtual void Combine(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INF;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for 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Output("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combined_source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",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SIGMOD.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Combiners</a:t>
            </a:r>
          </a:p>
        </p:txBody>
      </p:sp>
    </p:spTree>
    <p:extLst>
      <p:ext uri="{BB962C8B-B14F-4D97-AF65-F5344CB8AC3E}">
        <p14:creationId xmlns:p14="http://schemas.microsoft.com/office/powerpoint/2010/main" val="102371296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raph_vec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85800"/>
            <a:ext cx="478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4514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126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Master – Application coordinator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9366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Synchronizes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supersteps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Assigns partitions to workers before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 begins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05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Workers – Computation &amp; messaging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60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Handle I/O – reading and writing the graph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Computation/messaging of assigned partitions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24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ZooKeeper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705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Maintains global application state</a:t>
            </a:r>
          </a:p>
        </p:txBody>
      </p:sp>
    </p:spTree>
    <p:extLst>
      <p:ext uri="{BB962C8B-B14F-4D97-AF65-F5344CB8AC3E}">
        <p14:creationId xmlns:p14="http://schemas.microsoft.com/office/powerpoint/2010/main" val="6866434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295400"/>
            <a:ext cx="5334000" cy="1752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Given page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inlinks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i="1" baseline="-25000" dirty="0"/>
              <a:t>1</a:t>
            </a:r>
            <a:r>
              <a:rPr lang="en-US" i="1" dirty="0"/>
              <a:t>…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r>
              <a:rPr lang="en-US" dirty="0"/>
              <a:t>, where</a:t>
            </a:r>
          </a:p>
          <a:p>
            <a:pPr marL="457129" lvl="1" indent="0">
              <a:buNone/>
            </a:pPr>
            <a:r>
              <a:rPr lang="en-US" i="1" dirty="0"/>
              <a:t>C(t)</a:t>
            </a:r>
            <a:r>
              <a:rPr lang="en-US" dirty="0"/>
              <a:t> is the out-degree of </a:t>
            </a:r>
            <a:r>
              <a:rPr lang="en-US" i="1" dirty="0"/>
              <a:t>t</a:t>
            </a:r>
          </a:p>
          <a:p>
            <a:pPr marL="457129" lvl="1" indent="0">
              <a:buNone/>
            </a:pPr>
            <a:r>
              <a:rPr lang="en-US" i="1" dirty="0">
                <a:sym typeface="Symbol" pitchFamily="18" charset="2"/>
              </a:rPr>
              <a:t></a:t>
            </a:r>
            <a:r>
              <a:rPr lang="en-US" dirty="0"/>
              <a:t> is probability of random jump</a:t>
            </a:r>
          </a:p>
          <a:p>
            <a:pPr marL="457129" lvl="1" indent="0">
              <a:buNone/>
            </a:pPr>
            <a:r>
              <a:rPr lang="en-US" i="1" dirty="0"/>
              <a:t>N</a:t>
            </a:r>
            <a:r>
              <a:rPr lang="en-US" dirty="0"/>
              <a:t> is the total number of nodes in the graph</a:t>
            </a:r>
          </a:p>
        </p:txBody>
      </p:sp>
      <p:sp>
        <p:nvSpPr>
          <p:cNvPr id="5126" name="Oval 5"/>
          <p:cNvSpPr>
            <a:spLocks noChangeArrowheads="1"/>
          </p:cNvSpPr>
          <p:nvPr/>
        </p:nvSpPr>
        <p:spPr bwMode="auto">
          <a:xfrm>
            <a:off x="5638800" y="4572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743200" y="4191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0480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129" name="Oval 10"/>
          <p:cNvSpPr>
            <a:spLocks noChangeArrowheads="1"/>
          </p:cNvSpPr>
          <p:nvPr/>
        </p:nvSpPr>
        <p:spPr bwMode="auto">
          <a:xfrm>
            <a:off x="4495800" y="5638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 err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 err="1">
                <a:solidFill>
                  <a:schemeClr val="bg2"/>
                </a:solidFill>
                <a:latin typeface="Gill Sans"/>
                <a:cs typeface="Gill Sans"/>
              </a:rPr>
              <a:t>n</a:t>
            </a:r>
            <a:endParaRPr lang="en-US" sz="1800" b="0" i="1" baseline="-250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00400" y="4419600"/>
            <a:ext cx="2362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V="1">
            <a:off x="3505200" y="4800600"/>
            <a:ext cx="2057400" cy="3810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2" name="Line 13"/>
          <p:cNvSpPr>
            <a:spLocks noChangeShapeType="1"/>
          </p:cNvSpPr>
          <p:nvPr/>
        </p:nvSpPr>
        <p:spPr bwMode="auto">
          <a:xfrm flipV="1">
            <a:off x="4876800" y="4953000"/>
            <a:ext cx="762000" cy="6858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3" name="Line 14"/>
          <p:cNvSpPr>
            <a:spLocks noChangeShapeType="1"/>
          </p:cNvSpPr>
          <p:nvPr/>
        </p:nvSpPr>
        <p:spPr bwMode="auto">
          <a:xfrm flipH="1">
            <a:off x="2209800" y="4495800"/>
            <a:ext cx="457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4" name="Line 15"/>
          <p:cNvSpPr>
            <a:spLocks noChangeShapeType="1"/>
          </p:cNvSpPr>
          <p:nvPr/>
        </p:nvSpPr>
        <p:spPr bwMode="auto">
          <a:xfrm flipH="1" flipV="1">
            <a:off x="2057400" y="4114800"/>
            <a:ext cx="609600" cy="1524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5" name="Line 17"/>
          <p:cNvSpPr>
            <a:spLocks noChangeShapeType="1"/>
          </p:cNvSpPr>
          <p:nvPr/>
        </p:nvSpPr>
        <p:spPr bwMode="auto">
          <a:xfrm flipH="1">
            <a:off x="2057400" y="5334000"/>
            <a:ext cx="914400" cy="457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6" name="Line 18"/>
          <p:cNvSpPr>
            <a:spLocks noChangeShapeType="1"/>
          </p:cNvSpPr>
          <p:nvPr/>
        </p:nvSpPr>
        <p:spPr bwMode="auto">
          <a:xfrm flipH="1" flipV="1">
            <a:off x="1828800" y="5181600"/>
            <a:ext cx="1143000" cy="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4953000" y="5867400"/>
            <a:ext cx="1066800" cy="76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8" name="Line 20"/>
          <p:cNvSpPr>
            <a:spLocks noChangeShapeType="1"/>
          </p:cNvSpPr>
          <p:nvPr/>
        </p:nvSpPr>
        <p:spPr bwMode="auto">
          <a:xfrm flipH="1">
            <a:off x="3276600" y="5867400"/>
            <a:ext cx="11430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570288" y="5257800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140" name="Oval 5"/>
          <p:cNvSpPr>
            <a:spLocks noChangeArrowheads="1"/>
          </p:cNvSpPr>
          <p:nvPr/>
        </p:nvSpPr>
        <p:spPr bwMode="auto">
          <a:xfrm>
            <a:off x="1600200" y="3886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1" name="Oval 5"/>
          <p:cNvSpPr>
            <a:spLocks noChangeArrowheads="1"/>
          </p:cNvSpPr>
          <p:nvPr/>
        </p:nvSpPr>
        <p:spPr bwMode="auto">
          <a:xfrm>
            <a:off x="1752600" y="4648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2" name="Oval 5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3" name="Oval 5"/>
          <p:cNvSpPr>
            <a:spLocks noChangeArrowheads="1"/>
          </p:cNvSpPr>
          <p:nvPr/>
        </p:nvSpPr>
        <p:spPr bwMode="auto">
          <a:xfrm>
            <a:off x="1600200" y="5715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4" name="Oval 5"/>
          <p:cNvSpPr>
            <a:spLocks noChangeArrowheads="1"/>
          </p:cNvSpPr>
          <p:nvPr/>
        </p:nvSpPr>
        <p:spPr bwMode="auto">
          <a:xfrm>
            <a:off x="2819400" y="6019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5" name="Oval 5"/>
          <p:cNvSpPr>
            <a:spLocks noChangeArrowheads="1"/>
          </p:cNvSpPr>
          <p:nvPr/>
        </p:nvSpPr>
        <p:spPr bwMode="auto">
          <a:xfrm>
            <a:off x="6096000" y="5791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05" y="3118485"/>
            <a:ext cx="4239895" cy="691515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PageRank: Defined</a:t>
            </a:r>
          </a:p>
        </p:txBody>
      </p:sp>
    </p:spTree>
    <p:extLst>
      <p:ext uri="{BB962C8B-B14F-4D97-AF65-F5344CB8AC3E}">
        <p14:creationId xmlns:p14="http://schemas.microsoft.com/office/powerpoint/2010/main" val="1922494701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/>
          <p:cNvGrpSpPr/>
          <p:nvPr/>
        </p:nvGrpSpPr>
        <p:grpSpPr>
          <a:xfrm>
            <a:off x="3197714" y="1905000"/>
            <a:ext cx="3203086" cy="3317672"/>
            <a:chOff x="5000625" y="1447800"/>
            <a:chExt cx="5486400" cy="5682670"/>
          </a:xfrm>
        </p:grpSpPr>
        <p:grpSp>
          <p:nvGrpSpPr>
            <p:cNvPr id="270" name="Group 269"/>
            <p:cNvGrpSpPr>
              <a:grpSpLocks/>
            </p:cNvGrpSpPr>
            <p:nvPr/>
          </p:nvGrpSpPr>
          <p:grpSpPr bwMode="auto">
            <a:xfrm>
              <a:off x="5000625" y="2108835"/>
              <a:ext cx="5486400" cy="5021635"/>
              <a:chOff x="4445000" y="2082800"/>
              <a:chExt cx="4876800" cy="4959639"/>
            </a:xfrm>
          </p:grpSpPr>
          <p:grpSp>
            <p:nvGrpSpPr>
              <p:cNvPr id="272" name="Group 3"/>
              <p:cNvGrpSpPr>
                <a:grpSpLocks/>
              </p:cNvGrpSpPr>
              <p:nvPr/>
            </p:nvGrpSpPr>
            <p:grpSpPr bwMode="auto">
              <a:xfrm>
                <a:off x="4445000" y="2082800"/>
                <a:ext cx="4800600" cy="4959639"/>
                <a:chOff x="4445000" y="2082800"/>
                <a:chExt cx="4800600" cy="4959639"/>
              </a:xfrm>
            </p:grpSpPr>
            <p:sp>
              <p:nvSpPr>
                <p:cNvPr id="274" name="Rectangle 229"/>
                <p:cNvSpPr>
                  <a:spLocks noChangeArrowheads="1"/>
                </p:cNvSpPr>
                <p:nvPr/>
              </p:nvSpPr>
              <p:spPr bwMode="auto">
                <a:xfrm>
                  <a:off x="5283200" y="3722688"/>
                  <a:ext cx="1219200" cy="2133600"/>
                </a:xfrm>
                <a:prstGeom prst="rect">
                  <a:avLst/>
                </a:prstGeom>
                <a:solidFill>
                  <a:srgbClr val="C7D6ED"/>
                </a:solidFill>
                <a:ln w="25400" cap="flat" cmpd="sng" algn="ctr">
                  <a:solidFill>
                    <a:srgbClr val="75757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ectangle 274"/>
                <p:cNvSpPr/>
                <p:nvPr/>
              </p:nvSpPr>
              <p:spPr bwMode="auto">
                <a:xfrm>
                  <a:off x="5359400" y="37988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0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5359400" y="43322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1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 bwMode="auto">
                <a:xfrm>
                  <a:off x="5359400" y="48656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2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 bwMode="auto">
                <a:xfrm>
                  <a:off x="5359400" y="53990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3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9" name="Rectangle 278"/>
                <p:cNvSpPr>
                  <a:spLocks noChangeArrowheads="1"/>
                </p:cNvSpPr>
                <p:nvPr/>
              </p:nvSpPr>
              <p:spPr bwMode="auto">
                <a:xfrm>
                  <a:off x="7569200" y="33416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0" name="Straight Arrow Connector 279"/>
                <p:cNvCxnSpPr>
                  <a:cxnSpLocks noChangeShapeType="1"/>
                  <a:stCxn id="285" idx="4"/>
                  <a:endCxn id="279" idx="1"/>
                </p:cNvCxnSpPr>
                <p:nvPr/>
              </p:nvCxnSpPr>
              <p:spPr bwMode="auto">
                <a:xfrm>
                  <a:off x="7350126" y="3937089"/>
                  <a:ext cx="219074" cy="903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281" name="Oval 280"/>
                <p:cNvSpPr/>
                <p:nvPr/>
              </p:nvSpPr>
              <p:spPr bwMode="auto">
                <a:xfrm rot="16200000">
                  <a:off x="6174612" y="5296780"/>
                  <a:ext cx="1655703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1</a:t>
                  </a:r>
                </a:p>
              </p:txBody>
            </p:sp>
            <p:sp>
              <p:nvSpPr>
                <p:cNvPr id="282" name="Rectangle 281"/>
                <p:cNvSpPr>
                  <a:spLocks noChangeArrowheads="1"/>
                </p:cNvSpPr>
                <p:nvPr/>
              </p:nvSpPr>
              <p:spPr bwMode="auto">
                <a:xfrm>
                  <a:off x="7569200" y="49418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3" name="Straight Arrow Connector 282"/>
                <p:cNvCxnSpPr>
                  <a:cxnSpLocks noChangeShapeType="1"/>
                  <a:stCxn id="281" idx="4"/>
                  <a:endCxn id="282" idx="1"/>
                </p:cNvCxnSpPr>
                <p:nvPr/>
              </p:nvCxnSpPr>
              <p:spPr bwMode="auto">
                <a:xfrm flipV="1">
                  <a:off x="7350126" y="5627689"/>
                  <a:ext cx="219074" cy="167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284" name="Oval 283"/>
                <p:cNvSpPr/>
                <p:nvPr/>
              </p:nvSpPr>
              <p:spPr bwMode="auto">
                <a:xfrm rot="16200000">
                  <a:off x="4158456" y="4502944"/>
                  <a:ext cx="1411289" cy="533400"/>
                </a:xfrm>
                <a:prstGeom prst="ellipse">
                  <a:avLst/>
                </a:prstGeom>
                <a:solidFill>
                  <a:srgbClr val="478336"/>
                </a:solidFill>
                <a:ln w="25400" cap="flat" cmpd="sng" algn="ctr">
                  <a:solidFill>
                    <a:srgbClr val="478336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Master</a:t>
                  </a:r>
                </a:p>
              </p:txBody>
            </p:sp>
            <p:sp>
              <p:nvSpPr>
                <p:cNvPr id="285" name="Oval 284"/>
                <p:cNvSpPr/>
                <p:nvPr/>
              </p:nvSpPr>
              <p:spPr bwMode="auto">
                <a:xfrm rot="16200000" flipH="1">
                  <a:off x="6226264" y="3589426"/>
                  <a:ext cx="1552399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0</a:t>
                  </a:r>
                </a:p>
              </p:txBody>
            </p:sp>
            <p:cxnSp>
              <p:nvCxnSpPr>
                <p:cNvPr id="286" name="Straight Arrow Connector 285"/>
                <p:cNvCxnSpPr>
                  <a:cxnSpLocks noChangeShapeType="1"/>
                  <a:stCxn id="284" idx="4"/>
                  <a:endCxn id="275" idx="1"/>
                </p:cNvCxnSpPr>
                <p:nvPr/>
              </p:nvCxnSpPr>
              <p:spPr bwMode="auto">
                <a:xfrm flipV="1">
                  <a:off x="5130801" y="3989388"/>
                  <a:ext cx="228599" cy="780256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87" name="Straight Arrow Connector 286"/>
                <p:cNvCxnSpPr>
                  <a:cxnSpLocks noChangeShapeType="1"/>
                  <a:stCxn id="284" idx="4"/>
                  <a:endCxn id="276" idx="1"/>
                </p:cNvCxnSpPr>
                <p:nvPr/>
              </p:nvCxnSpPr>
              <p:spPr bwMode="auto">
                <a:xfrm flipV="1">
                  <a:off x="5130801" y="4522789"/>
                  <a:ext cx="228599" cy="246855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grpSp>
              <p:nvGrpSpPr>
                <p:cNvPr id="288" name="Group 189"/>
                <p:cNvGrpSpPr>
                  <a:grpSpLocks/>
                </p:cNvGrpSpPr>
                <p:nvPr/>
              </p:nvGrpSpPr>
              <p:grpSpPr bwMode="auto">
                <a:xfrm flipV="1">
                  <a:off x="5130800" y="4789488"/>
                  <a:ext cx="228600" cy="828675"/>
                  <a:chOff x="4673600" y="5245100"/>
                  <a:chExt cx="228600" cy="828675"/>
                </a:xfrm>
              </p:grpSpPr>
              <p:cxnSp>
                <p:nvCxnSpPr>
                  <p:cNvPr id="302" name="Straight Arrow Connector 301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245100"/>
                    <a:ext cx="228600" cy="8286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</p:cxnSp>
              <p:cxnSp>
                <p:nvCxnSpPr>
                  <p:cNvPr id="303" name="Straight Arrow Connector 302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778500"/>
                    <a:ext cx="228600" cy="2952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289" name="Straight Arrow Connector 288"/>
                <p:cNvCxnSpPr>
                  <a:cxnSpLocks noChangeShapeType="1"/>
                  <a:stCxn id="275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22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0" name="Straight Arrow Connector 289"/>
                <p:cNvCxnSpPr>
                  <a:cxnSpLocks noChangeShapeType="1"/>
                  <a:stCxn id="276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8570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1" name="Straight Arrow Connector 290"/>
                <p:cNvCxnSpPr>
                  <a:cxnSpLocks noChangeShapeType="1"/>
                  <a:stCxn id="277" idx="3"/>
                  <a:endCxn id="281" idx="0"/>
                </p:cNvCxnSpPr>
                <p:nvPr/>
              </p:nvCxnSpPr>
              <p:spPr bwMode="auto">
                <a:xfrm>
                  <a:off x="6413500" y="5056188"/>
                  <a:ext cx="241300" cy="5882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2" name="Straight Arrow Connector 291"/>
                <p:cNvCxnSpPr>
                  <a:cxnSpLocks noChangeShapeType="1"/>
                  <a:stCxn id="278" idx="3"/>
                  <a:endCxn id="281" idx="0"/>
                </p:cNvCxnSpPr>
                <p:nvPr/>
              </p:nvCxnSpPr>
              <p:spPr bwMode="auto">
                <a:xfrm>
                  <a:off x="6413500" y="5589589"/>
                  <a:ext cx="241300" cy="54853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3" name="Straight Arrow Connector 2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40274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4" name="Straight Arrow Connector 293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56276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5" name="Straight Connector 206"/>
                <p:cNvCxnSpPr>
                  <a:cxnSpLocks noChangeShapeType="1"/>
                </p:cNvCxnSpPr>
                <p:nvPr/>
              </p:nvCxnSpPr>
              <p:spPr bwMode="auto">
                <a:xfrm>
                  <a:off x="9093200" y="4027488"/>
                  <a:ext cx="0" cy="25146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6" name="Straight Connector 20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6542088"/>
                  <a:ext cx="419100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7" name="Straight Connector 21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5475288"/>
                  <a:ext cx="0" cy="10668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298" name="TextBox 230"/>
                <p:cNvSpPr txBox="1">
                  <a:spLocks noChangeArrowheads="1"/>
                </p:cNvSpPr>
                <p:nvPr/>
              </p:nvSpPr>
              <p:spPr bwMode="auto">
                <a:xfrm>
                  <a:off x="4978401" y="2890838"/>
                  <a:ext cx="1828799" cy="7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In-memory graph</a:t>
                  </a:r>
                </a:p>
              </p:txBody>
            </p:sp>
            <p:sp>
              <p:nvSpPr>
                <p:cNvPr id="299" name="TextBox 231"/>
                <p:cNvSpPr txBox="1">
                  <a:spLocks noChangeArrowheads="1"/>
                </p:cNvSpPr>
                <p:nvPr/>
              </p:nvSpPr>
              <p:spPr bwMode="auto">
                <a:xfrm>
                  <a:off x="4902199" y="6573839"/>
                  <a:ext cx="4191000" cy="46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Send stats / iterate!</a:t>
                  </a:r>
                </a:p>
              </p:txBody>
            </p:sp>
            <p:cxnSp>
              <p:nvCxnSpPr>
                <p:cNvPr id="300" name="Curved Connector 299"/>
                <p:cNvCxnSpPr>
                  <a:cxnSpLocks noChangeShapeType="1"/>
                  <a:stCxn id="279" idx="3"/>
                  <a:endCxn id="282" idx="3"/>
                </p:cNvCxnSpPr>
                <p:nvPr/>
              </p:nvCxnSpPr>
              <p:spPr bwMode="auto">
                <a:xfrm>
                  <a:off x="8864600" y="4027488"/>
                  <a:ext cx="0" cy="1600200"/>
                </a:xfrm>
                <a:prstGeom prst="curvedConnector3">
                  <a:avLst>
                    <a:gd name="adj1" fmla="val 22860100000"/>
                  </a:avLst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301" name="Rectangle 377"/>
                <p:cNvSpPr>
                  <a:spLocks noChangeArrowheads="1"/>
                </p:cNvSpPr>
                <p:nvPr/>
              </p:nvSpPr>
              <p:spPr bwMode="auto">
                <a:xfrm>
                  <a:off x="4445000" y="2082800"/>
                  <a:ext cx="4800600" cy="4953000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73" name="TextBox 272"/>
              <p:cNvSpPr txBox="1"/>
              <p:nvPr/>
            </p:nvSpPr>
            <p:spPr>
              <a:xfrm>
                <a:off x="4445000" y="2158999"/>
                <a:ext cx="48768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Compute/Iterate</a:t>
                </a:r>
              </a:p>
            </p:txBody>
          </p:sp>
        </p:grpSp>
        <p:sp>
          <p:nvSpPr>
            <p:cNvPr id="271" name="TextBox 270"/>
            <p:cNvSpPr txBox="1"/>
            <p:nvPr/>
          </p:nvSpPr>
          <p:spPr>
            <a:xfrm>
              <a:off x="73152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6482933" y="1905000"/>
            <a:ext cx="2508667" cy="3313748"/>
            <a:chOff x="10401300" y="1447800"/>
            <a:chExt cx="4296966" cy="5675948"/>
          </a:xfrm>
        </p:grpSpPr>
        <p:grpSp>
          <p:nvGrpSpPr>
            <p:cNvPr id="305" name="Group 304"/>
            <p:cNvGrpSpPr>
              <a:grpSpLocks/>
            </p:cNvGrpSpPr>
            <p:nvPr/>
          </p:nvGrpSpPr>
          <p:grpSpPr bwMode="auto">
            <a:xfrm>
              <a:off x="10401300" y="2108835"/>
              <a:ext cx="4296966" cy="5014913"/>
              <a:chOff x="9245600" y="2082800"/>
              <a:chExt cx="3819525" cy="4953000"/>
            </a:xfrm>
          </p:grpSpPr>
          <p:sp>
            <p:nvSpPr>
              <p:cNvPr id="307" name="Oval 306"/>
              <p:cNvSpPr/>
              <p:nvPr/>
            </p:nvSpPr>
            <p:spPr bwMode="auto">
              <a:xfrm rot="16200000">
                <a:off x="9069270" y="5296780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1</a:t>
                </a:r>
              </a:p>
            </p:txBody>
          </p:sp>
          <p:sp>
            <p:nvSpPr>
              <p:cNvPr id="308" name="Oval 307"/>
              <p:cNvSpPr/>
              <p:nvPr/>
            </p:nvSpPr>
            <p:spPr bwMode="auto">
              <a:xfrm rot="16200000" flipH="1">
                <a:off x="9069270" y="3716338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0</a:t>
                </a:r>
              </a:p>
            </p:txBody>
          </p:sp>
          <p:sp>
            <p:nvSpPr>
              <p:cNvPr id="309" name="Rectangle 308"/>
              <p:cNvSpPr/>
              <p:nvPr/>
            </p:nvSpPr>
            <p:spPr bwMode="auto">
              <a:xfrm>
                <a:off x="11541125" y="3798888"/>
                <a:ext cx="1219200" cy="2133600"/>
              </a:xfrm>
              <a:prstGeom prst="rect">
                <a:avLst/>
              </a:prstGeom>
              <a:solidFill>
                <a:srgbClr val="333333">
                  <a:lumMod val="75000"/>
                </a:srgbClr>
              </a:solidFill>
              <a:ln w="25400" cap="flat" cmpd="sng" algn="ctr">
                <a:noFill/>
                <a:prstDash val="solid"/>
                <a:round/>
                <a:headEnd type="arrow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 bwMode="auto">
              <a:xfrm>
                <a:off x="11617325" y="38750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11617325" y="44084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</a:p>
            </p:txBody>
          </p:sp>
          <p:sp>
            <p:nvSpPr>
              <p:cNvPr id="312" name="Rectangle 311"/>
              <p:cNvSpPr/>
              <p:nvPr/>
            </p:nvSpPr>
            <p:spPr bwMode="auto">
              <a:xfrm>
                <a:off x="11617325" y="49418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</a:p>
            </p:txBody>
          </p:sp>
          <p:sp>
            <p:nvSpPr>
              <p:cNvPr id="313" name="Rectangle 312"/>
              <p:cNvSpPr/>
              <p:nvPr/>
            </p:nvSpPr>
            <p:spPr bwMode="auto">
              <a:xfrm>
                <a:off x="11617325" y="54752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</a:p>
            </p:txBody>
          </p:sp>
          <p:sp>
            <p:nvSpPr>
              <p:cNvPr id="314" name="TextBox 313"/>
              <p:cNvSpPr txBox="1">
                <a:spLocks noChangeArrowheads="1"/>
              </p:cNvSpPr>
              <p:nvPr/>
            </p:nvSpPr>
            <p:spPr bwMode="auto">
              <a:xfrm>
                <a:off x="11236325" y="2967037"/>
                <a:ext cx="1828800" cy="46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rPr>
                  <a:t>Output format</a:t>
                </a:r>
              </a:p>
            </p:txBody>
          </p:sp>
          <p:sp>
            <p:nvSpPr>
              <p:cNvPr id="315" name="Rectangle 356"/>
              <p:cNvSpPr>
                <a:spLocks noChangeArrowheads="1"/>
              </p:cNvSpPr>
              <p:nvPr/>
            </p:nvSpPr>
            <p:spPr bwMode="auto">
              <a:xfrm>
                <a:off x="10169525" y="34940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 bwMode="auto">
              <a:xfrm>
                <a:off x="10245725" y="35702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 bwMode="auto">
              <a:xfrm>
                <a:off x="10245725" y="41036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8" name="Rectangle 362"/>
              <p:cNvSpPr>
                <a:spLocks noChangeArrowheads="1"/>
              </p:cNvSpPr>
              <p:nvPr/>
            </p:nvSpPr>
            <p:spPr bwMode="auto">
              <a:xfrm>
                <a:off x="10169525" y="50942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 bwMode="auto">
              <a:xfrm>
                <a:off x="10245725" y="51704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 bwMode="auto">
              <a:xfrm>
                <a:off x="10245725" y="57038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cxnSp>
            <p:nvCxnSpPr>
              <p:cNvPr id="321" name="Straight Arrow Connector 320"/>
              <p:cNvCxnSpPr>
                <a:cxnSpLocks noChangeShapeType="1"/>
                <a:endCxn id="310" idx="1"/>
              </p:cNvCxnSpPr>
              <p:nvPr/>
            </p:nvCxnSpPr>
            <p:spPr bwMode="auto">
              <a:xfrm>
                <a:off x="11303000" y="37592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22" name="Straight Arrow Connector 321"/>
              <p:cNvCxnSpPr>
                <a:cxnSpLocks noChangeShapeType="1"/>
              </p:cNvCxnSpPr>
              <p:nvPr/>
            </p:nvCxnSpPr>
            <p:spPr bwMode="auto">
              <a:xfrm>
                <a:off x="11303000" y="42926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23" name="Straight Arrow Connector 322"/>
              <p:cNvCxnSpPr>
                <a:cxnSpLocks noChangeShapeType="1"/>
              </p:cNvCxnSpPr>
              <p:nvPr/>
            </p:nvCxnSpPr>
            <p:spPr bwMode="auto">
              <a:xfrm flipV="1">
                <a:off x="11303000" y="56642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24" name="Straight Arrow Connector 323"/>
              <p:cNvCxnSpPr>
                <a:cxnSpLocks noChangeShapeType="1"/>
              </p:cNvCxnSpPr>
              <p:nvPr/>
            </p:nvCxnSpPr>
            <p:spPr bwMode="auto">
              <a:xfrm flipV="1">
                <a:off x="11303000" y="51308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25" name="Rectangle 379"/>
              <p:cNvSpPr>
                <a:spLocks noChangeArrowheads="1"/>
              </p:cNvSpPr>
              <p:nvPr/>
            </p:nvSpPr>
            <p:spPr bwMode="auto">
              <a:xfrm>
                <a:off x="9245600" y="2082800"/>
                <a:ext cx="3581400" cy="4953000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6" name="TextBox 325"/>
              <p:cNvSpPr txBox="1"/>
              <p:nvPr/>
            </p:nvSpPr>
            <p:spPr>
              <a:xfrm>
                <a:off x="9245600" y="2158999"/>
                <a:ext cx="35814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Storing the graph</a:t>
                </a:r>
              </a:p>
            </p:txBody>
          </p:sp>
        </p:grpSp>
        <p:sp>
          <p:nvSpPr>
            <p:cNvPr id="306" name="TextBox 305"/>
            <p:cNvSpPr txBox="1"/>
            <p:nvPr/>
          </p:nvSpPr>
          <p:spPr>
            <a:xfrm>
              <a:off x="12115799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228600" y="1905000"/>
            <a:ext cx="2852748" cy="3313748"/>
            <a:chOff x="114300" y="1447800"/>
            <a:chExt cx="4886325" cy="5675948"/>
          </a:xfrm>
        </p:grpSpPr>
        <p:sp>
          <p:nvSpPr>
            <p:cNvPr id="328" name="Rectangle 375"/>
            <p:cNvSpPr>
              <a:spLocks noChangeArrowheads="1"/>
            </p:cNvSpPr>
            <p:nvPr/>
          </p:nvSpPr>
          <p:spPr bwMode="auto">
            <a:xfrm>
              <a:off x="114300" y="2108835"/>
              <a:ext cx="4886325" cy="50149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328"/>
            <p:cNvSpPr/>
            <p:nvPr/>
          </p:nvSpPr>
          <p:spPr bwMode="auto">
            <a:xfrm>
              <a:off x="971550" y="3352800"/>
              <a:ext cx="1371600" cy="3352800"/>
            </a:xfrm>
            <a:prstGeom prst="rect">
              <a:avLst/>
            </a:prstGeom>
            <a:solidFill>
              <a:srgbClr val="333333">
                <a:lumMod val="75000"/>
              </a:srgbClr>
            </a:soli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1057275" y="3465374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0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057275" y="4005442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1</a:t>
              </a:r>
            </a:p>
          </p:txBody>
        </p:sp>
        <p:sp>
          <p:nvSpPr>
            <p:cNvPr id="332" name="Rectangle 331"/>
            <p:cNvSpPr/>
            <p:nvPr/>
          </p:nvSpPr>
          <p:spPr bwMode="auto">
            <a:xfrm>
              <a:off x="1057275" y="4545509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2</a:t>
              </a:r>
            </a:p>
          </p:txBody>
        </p:sp>
        <p:sp>
          <p:nvSpPr>
            <p:cNvPr id="333" name="Rectangle 332"/>
            <p:cNvSpPr/>
            <p:nvPr/>
          </p:nvSpPr>
          <p:spPr bwMode="auto">
            <a:xfrm>
              <a:off x="1057275" y="508557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3</a:t>
              </a:r>
            </a:p>
          </p:txBody>
        </p:sp>
        <p:sp>
          <p:nvSpPr>
            <p:cNvPr id="334" name="Oval 333"/>
            <p:cNvSpPr/>
            <p:nvPr/>
          </p:nvSpPr>
          <p:spPr bwMode="auto">
            <a:xfrm rot="16200000">
              <a:off x="2067523" y="5323881"/>
              <a:ext cx="1676400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1</a:t>
              </a:r>
            </a:p>
          </p:txBody>
        </p:sp>
        <p:sp>
          <p:nvSpPr>
            <p:cNvPr id="335" name="Oval 334"/>
            <p:cNvSpPr/>
            <p:nvPr/>
          </p:nvSpPr>
          <p:spPr bwMode="auto">
            <a:xfrm rot="16200000">
              <a:off x="-214402" y="4529227"/>
              <a:ext cx="1428930" cy="60007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Master</a:t>
              </a:r>
            </a:p>
          </p:txBody>
        </p:sp>
        <p:sp>
          <p:nvSpPr>
            <p:cNvPr id="336" name="Oval 335"/>
            <p:cNvSpPr/>
            <p:nvPr/>
          </p:nvSpPr>
          <p:spPr bwMode="auto">
            <a:xfrm rot="16200000" flipH="1">
              <a:off x="2119820" y="3595183"/>
              <a:ext cx="1571803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0</a:t>
              </a:r>
            </a:p>
          </p:txBody>
        </p:sp>
        <p:cxnSp>
          <p:nvCxnSpPr>
            <p:cNvPr id="337" name="Straight Arrow Connector 336"/>
            <p:cNvCxnSpPr>
              <a:cxnSpLocks noChangeShapeType="1"/>
              <a:stCxn id="335" idx="4"/>
              <a:endCxn id="330" idx="1"/>
            </p:cNvCxnSpPr>
            <p:nvPr/>
          </p:nvCxnSpPr>
          <p:spPr bwMode="auto">
            <a:xfrm flipV="1">
              <a:off x="800101" y="3658256"/>
              <a:ext cx="257174" cy="1171009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8" name="Straight Arrow Connector 337"/>
            <p:cNvCxnSpPr>
              <a:cxnSpLocks noChangeShapeType="1"/>
              <a:stCxn id="335" idx="4"/>
              <a:endCxn id="331" idx="1"/>
            </p:cNvCxnSpPr>
            <p:nvPr/>
          </p:nvCxnSpPr>
          <p:spPr bwMode="auto">
            <a:xfrm flipV="1">
              <a:off x="800101" y="4198324"/>
              <a:ext cx="257174" cy="6309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339" name="Group 261"/>
            <p:cNvGrpSpPr>
              <a:grpSpLocks/>
            </p:cNvGrpSpPr>
            <p:nvPr/>
          </p:nvGrpSpPr>
          <p:grpSpPr bwMode="auto">
            <a:xfrm flipV="1">
              <a:off x="800100" y="4849357"/>
              <a:ext cx="257175" cy="839034"/>
              <a:chOff x="4673600" y="5245100"/>
              <a:chExt cx="228600" cy="828675"/>
            </a:xfrm>
          </p:grpSpPr>
          <p:cxnSp>
            <p:nvCxnSpPr>
              <p:cNvPr id="356" name="Straight Arrow Connector 355"/>
              <p:cNvCxnSpPr>
                <a:cxnSpLocks noChangeShapeType="1"/>
              </p:cNvCxnSpPr>
              <p:nvPr/>
            </p:nvCxnSpPr>
            <p:spPr bwMode="auto">
              <a:xfrm flipV="1">
                <a:off x="4673600" y="5245100"/>
                <a:ext cx="228600" cy="8286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57" name="Straight Arrow Connector 356"/>
              <p:cNvCxnSpPr>
                <a:cxnSpLocks noChangeShapeType="1"/>
              </p:cNvCxnSpPr>
              <p:nvPr/>
            </p:nvCxnSpPr>
            <p:spPr bwMode="auto">
              <a:xfrm flipV="1">
                <a:off x="4673600" y="5778500"/>
                <a:ext cx="228600" cy="2952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340" name="Straight Arrow Connector 339"/>
            <p:cNvCxnSpPr>
              <a:cxnSpLocks noChangeShapeType="1"/>
              <a:stCxn id="330" idx="3"/>
              <a:endCxn id="336" idx="0"/>
            </p:cNvCxnSpPr>
            <p:nvPr/>
          </p:nvCxnSpPr>
          <p:spPr bwMode="auto">
            <a:xfrm>
              <a:off x="2243138" y="3658256"/>
              <a:ext cx="271463" cy="32804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41" name="Straight Arrow Connector 340"/>
            <p:cNvCxnSpPr>
              <a:cxnSpLocks noChangeShapeType="1"/>
              <a:stCxn id="331" idx="3"/>
              <a:endCxn id="336" idx="0"/>
            </p:cNvCxnSpPr>
            <p:nvPr/>
          </p:nvCxnSpPr>
          <p:spPr bwMode="auto">
            <a:xfrm flipV="1">
              <a:off x="2243138" y="3986304"/>
              <a:ext cx="271463" cy="21202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42" name="Straight Arrow Connector 341"/>
            <p:cNvCxnSpPr>
              <a:cxnSpLocks noChangeShapeType="1"/>
              <a:stCxn id="332" idx="3"/>
              <a:endCxn id="334" idx="0"/>
            </p:cNvCxnSpPr>
            <p:nvPr/>
          </p:nvCxnSpPr>
          <p:spPr bwMode="auto">
            <a:xfrm>
              <a:off x="2243138" y="4738391"/>
              <a:ext cx="271465" cy="97661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43" name="Straight Arrow Connector 342"/>
            <p:cNvCxnSpPr>
              <a:cxnSpLocks noChangeShapeType="1"/>
              <a:stCxn id="333" idx="3"/>
              <a:endCxn id="334" idx="0"/>
            </p:cNvCxnSpPr>
            <p:nvPr/>
          </p:nvCxnSpPr>
          <p:spPr bwMode="auto">
            <a:xfrm>
              <a:off x="2243138" y="5278459"/>
              <a:ext cx="271465" cy="436543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44" name="TextBox 269"/>
            <p:cNvSpPr txBox="1">
              <a:spLocks noChangeArrowheads="1"/>
            </p:cNvSpPr>
            <p:nvPr/>
          </p:nvSpPr>
          <p:spPr bwMode="auto">
            <a:xfrm>
              <a:off x="628650" y="2891135"/>
              <a:ext cx="2057400" cy="474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rPr>
                <a:t>Input format</a:t>
              </a:r>
            </a:p>
          </p:txBody>
        </p:sp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3543300" y="3383459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6" name="Straight Arrow Connector 345"/>
            <p:cNvCxnSpPr>
              <a:cxnSpLocks noChangeShapeType="1"/>
              <a:endCxn id="345" idx="1"/>
            </p:cNvCxnSpPr>
            <p:nvPr/>
          </p:nvCxnSpPr>
          <p:spPr bwMode="auto">
            <a:xfrm flipV="1">
              <a:off x="3296841" y="4077832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3543300" y="5003662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8" name="Straight Arrow Connector 347"/>
            <p:cNvCxnSpPr>
              <a:cxnSpLocks noChangeShapeType="1"/>
              <a:endCxn id="347" idx="1"/>
            </p:cNvCxnSpPr>
            <p:nvPr/>
          </p:nvCxnSpPr>
          <p:spPr bwMode="auto">
            <a:xfrm>
              <a:off x="3296841" y="5698034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49" name="Curved Connector 348"/>
            <p:cNvCxnSpPr>
              <a:cxnSpLocks noChangeShapeType="1"/>
              <a:stCxn id="345" idx="3"/>
              <a:endCxn id="347" idx="3"/>
            </p:cNvCxnSpPr>
            <p:nvPr/>
          </p:nvCxnSpPr>
          <p:spPr bwMode="auto">
            <a:xfrm>
              <a:off x="4572000" y="4077832"/>
              <a:ext cx="0" cy="1620203"/>
            </a:xfrm>
            <a:prstGeom prst="curvedConnector3">
              <a:avLst>
                <a:gd name="adj1" fmla="val 22860100000"/>
              </a:avLst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50" name="TextBox 349"/>
            <p:cNvSpPr txBox="1"/>
            <p:nvPr/>
          </p:nvSpPr>
          <p:spPr bwMode="auto">
            <a:xfrm>
              <a:off x="114300" y="2185988"/>
              <a:ext cx="4886325" cy="6853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A650C"/>
                  </a:solidFill>
                  <a:effectLst/>
                  <a:uLnTx/>
                  <a:uFillTx/>
                </a:rPr>
                <a:t>Loading the graph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2860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52" name="Rectangle 351"/>
            <p:cNvSpPr/>
            <p:nvPr/>
          </p:nvSpPr>
          <p:spPr bwMode="auto">
            <a:xfrm>
              <a:off x="1066800" y="56340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4</a:t>
              </a:r>
            </a:p>
          </p:txBody>
        </p:sp>
        <p:sp>
          <p:nvSpPr>
            <p:cNvPr id="353" name="Rectangle 352"/>
            <p:cNvSpPr/>
            <p:nvPr/>
          </p:nvSpPr>
          <p:spPr bwMode="auto">
            <a:xfrm>
              <a:off x="1066800" y="61674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</a:p>
          </p:txBody>
        </p:sp>
        <p:cxnSp>
          <p:nvCxnSpPr>
            <p:cNvPr id="354" name="Straight Arrow Connector 353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16477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5" name="Straight Arrow Connector 354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9619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Dataflow</a:t>
            </a:r>
          </a:p>
        </p:txBody>
      </p:sp>
    </p:spTree>
    <p:extLst>
      <p:ext uri="{BB962C8B-B14F-4D97-AF65-F5344CB8AC3E}">
        <p14:creationId xmlns:p14="http://schemas.microsoft.com/office/powerpoint/2010/main" val="2749445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514600" y="2209800"/>
            <a:ext cx="4267200" cy="2620954"/>
            <a:chOff x="8534400" y="4343400"/>
            <a:chExt cx="5410200" cy="3322995"/>
          </a:xfrm>
        </p:grpSpPr>
        <p:sp>
          <p:nvSpPr>
            <p:cNvPr id="44" name="Oval 43"/>
            <p:cNvSpPr/>
            <p:nvPr/>
          </p:nvSpPr>
          <p:spPr>
            <a:xfrm>
              <a:off x="85344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Active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18872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Inactive</a:t>
              </a:r>
            </a:p>
          </p:txBody>
        </p:sp>
        <p:cxnSp>
          <p:nvCxnSpPr>
            <p:cNvPr id="46" name="Curved Connector 45"/>
            <p:cNvCxnSpPr>
              <a:stCxn id="44" idx="7"/>
              <a:endCxn id="45" idx="1"/>
            </p:cNvCxnSpPr>
            <p:nvPr/>
          </p:nvCxnSpPr>
          <p:spPr>
            <a:xfrm rot="5400000" flipH="1" flipV="1">
              <a:off x="11239500" y="5182393"/>
              <a:ext cx="12700" cy="1897998"/>
            </a:xfrm>
            <a:prstGeom prst="curvedConnector3">
              <a:avLst>
                <a:gd name="adj1" fmla="val 4485795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7" name="Curved Connector 46"/>
            <p:cNvCxnSpPr>
              <a:stCxn id="45" idx="3"/>
              <a:endCxn id="44" idx="5"/>
            </p:cNvCxnSpPr>
            <p:nvPr/>
          </p:nvCxnSpPr>
          <p:spPr>
            <a:xfrm rot="5400000">
              <a:off x="11239500" y="5721209"/>
              <a:ext cx="12700" cy="1897998"/>
            </a:xfrm>
            <a:prstGeom prst="curvedConnector3">
              <a:avLst>
                <a:gd name="adj1" fmla="val 4244843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10439400" y="5105400"/>
              <a:ext cx="1269849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Vote to Halt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210800" y="7315200"/>
              <a:ext cx="1655620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Received Message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88029" y="4343400"/>
              <a:ext cx="2778160" cy="585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Vertex Lifecycle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Lifecycle</a:t>
            </a:r>
          </a:p>
        </p:txBody>
      </p:sp>
    </p:spTree>
    <p:extLst>
      <p:ext uri="{BB962C8B-B14F-4D97-AF65-F5344CB8AC3E}">
        <p14:creationId xmlns:p14="http://schemas.microsoft.com/office/powerpoint/2010/main" val="16265685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6553200" y="4191000"/>
            <a:ext cx="2057400" cy="762000"/>
          </a:xfrm>
          <a:prstGeom prst="ellipse">
            <a:avLst/>
          </a:prstGeom>
          <a:solidFill>
            <a:srgbClr val="4E70A7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Output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38200" y="2057400"/>
            <a:ext cx="5940099" cy="4114800"/>
            <a:chOff x="381000" y="1447800"/>
            <a:chExt cx="5940099" cy="4114800"/>
          </a:xfrm>
        </p:grpSpPr>
        <p:sp>
          <p:nvSpPr>
            <p:cNvPr id="21" name="Oval 20"/>
            <p:cNvSpPr/>
            <p:nvPr/>
          </p:nvSpPr>
          <p:spPr>
            <a:xfrm>
              <a:off x="2895600" y="31050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All Vertices Halted?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81000" y="1447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Input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2895600" y="18858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Compute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Superstep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62400" y="38670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2895600" y="43242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Master halted?</a:t>
              </a:r>
            </a:p>
          </p:txBody>
        </p:sp>
        <p:cxnSp>
          <p:nvCxnSpPr>
            <p:cNvPr id="26" name="Straight Arrow Connector 25"/>
            <p:cNvCxnSpPr>
              <a:stCxn id="21" idx="4"/>
              <a:endCxn id="25" idx="0"/>
            </p:cNvCxnSpPr>
            <p:nvPr/>
          </p:nvCxnSpPr>
          <p:spPr>
            <a:xfrm>
              <a:off x="3924300" y="38670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3810000" y="51624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</a:p>
          </p:txBody>
        </p:sp>
        <p:cxnSp>
          <p:nvCxnSpPr>
            <p:cNvPr id="28" name="Straight Arrow Connector 27"/>
            <p:cNvCxnSpPr>
              <a:stCxn id="21" idx="6"/>
              <a:endCxn id="19" idx="1"/>
            </p:cNvCxnSpPr>
            <p:nvPr/>
          </p:nvCxnSpPr>
          <p:spPr>
            <a:xfrm>
              <a:off x="4953000" y="3486090"/>
              <a:ext cx="1368099" cy="2069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19" idx="3"/>
            </p:cNvCxnSpPr>
            <p:nvPr/>
          </p:nvCxnSpPr>
          <p:spPr>
            <a:xfrm flipV="1">
              <a:off x="4953000" y="4231808"/>
              <a:ext cx="1368099" cy="4734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5334000" y="31812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86400" y="45528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</a:p>
          </p:txBody>
        </p:sp>
        <p:cxnSp>
          <p:nvCxnSpPr>
            <p:cNvPr id="32" name="Straight Arrow Connector 31"/>
            <p:cNvCxnSpPr>
              <a:stCxn id="22" idx="6"/>
              <a:endCxn id="23" idx="1"/>
            </p:cNvCxnSpPr>
            <p:nvPr/>
          </p:nvCxnSpPr>
          <p:spPr>
            <a:xfrm>
              <a:off x="2438400" y="1828800"/>
              <a:ext cx="758499" cy="1686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stCxn id="23" idx="4"/>
              <a:endCxn id="21" idx="0"/>
            </p:cNvCxnSpPr>
            <p:nvPr/>
          </p:nvCxnSpPr>
          <p:spPr>
            <a:xfrm>
              <a:off x="3924300" y="26478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4" name="Curved Connector 33"/>
            <p:cNvCxnSpPr>
              <a:stCxn id="25" idx="4"/>
              <a:endCxn id="23" idx="2"/>
            </p:cNvCxnSpPr>
            <p:nvPr/>
          </p:nvCxnSpPr>
          <p:spPr>
            <a:xfrm rot="5400000" flipH="1">
              <a:off x="2000250" y="3162240"/>
              <a:ext cx="2819400" cy="1028700"/>
            </a:xfrm>
            <a:prstGeom prst="curvedConnector4">
              <a:avLst>
                <a:gd name="adj1" fmla="val -8108"/>
                <a:gd name="adj2" fmla="val 177259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Lifecycle</a:t>
            </a:r>
          </a:p>
        </p:txBody>
      </p:sp>
    </p:spTree>
    <p:extLst>
      <p:ext uri="{BB962C8B-B14F-4D97-AF65-F5344CB8AC3E}">
        <p14:creationId xmlns:p14="http://schemas.microsoft.com/office/powerpoint/2010/main" val="342109919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 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92893"/>
            <a:ext cx="8351145" cy="419830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805614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45"/>
          <p:cNvSpPr>
            <a:spLocks noChangeArrowheads="1"/>
          </p:cNvSpPr>
          <p:nvPr/>
        </p:nvSpPr>
        <p:spPr bwMode="auto">
          <a:xfrm>
            <a:off x="7216973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3" name="Rectangle 44"/>
          <p:cNvSpPr>
            <a:spLocks noChangeArrowheads="1"/>
          </p:cNvSpPr>
          <p:nvPr/>
        </p:nvSpPr>
        <p:spPr bwMode="auto">
          <a:xfrm>
            <a:off x="5529262" y="2057401"/>
            <a:ext cx="241101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4" name="Rectangle 43"/>
          <p:cNvSpPr>
            <a:spLocks noChangeArrowheads="1"/>
          </p:cNvSpPr>
          <p:nvPr/>
        </p:nvSpPr>
        <p:spPr bwMode="auto">
          <a:xfrm>
            <a:off x="3841551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cxnSp>
        <p:nvCxnSpPr>
          <p:cNvPr id="135" name="Straight Arrow Connector 134"/>
          <p:cNvCxnSpPr>
            <a:stCxn id="180" idx="6"/>
            <a:endCxn id="141" idx="2"/>
          </p:cNvCxnSpPr>
          <p:nvPr/>
        </p:nvCxnSpPr>
        <p:spPr bwMode="auto">
          <a:xfrm>
            <a:off x="3466503" y="2464862"/>
            <a:ext cx="1043566" cy="10246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6" name="Straight Arrow Connector 135"/>
          <p:cNvCxnSpPr/>
          <p:nvPr/>
        </p:nvCxnSpPr>
        <p:spPr bwMode="auto">
          <a:xfrm flipV="1">
            <a:off x="5166122" y="2359941"/>
            <a:ext cx="1042984" cy="10254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>
            <a:stCxn id="181" idx="6"/>
            <a:endCxn id="142" idx="2"/>
          </p:cNvCxnSpPr>
          <p:nvPr/>
        </p:nvCxnSpPr>
        <p:spPr bwMode="auto">
          <a:xfrm>
            <a:off x="3466504" y="3489544"/>
            <a:ext cx="1042988" cy="102468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 bwMode="auto">
          <a:xfrm flipV="1">
            <a:off x="3466505" y="2486564"/>
            <a:ext cx="1042985" cy="2049364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4509492" y="2131339"/>
            <a:ext cx="617934" cy="2716411"/>
            <a:chOff x="5451475" y="4213225"/>
            <a:chExt cx="549427" cy="2682875"/>
          </a:xfrm>
        </p:grpSpPr>
        <p:sp>
          <p:nvSpPr>
            <p:cNvPr id="140" name="Oval 139"/>
            <p:cNvSpPr/>
            <p:nvPr/>
          </p:nvSpPr>
          <p:spPr>
            <a:xfrm>
              <a:off x="5451475" y="4213225"/>
              <a:ext cx="549427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5451989" y="5225317"/>
              <a:ext cx="548913" cy="65869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5451475" y="6237288"/>
              <a:ext cx="549427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/>
            <p:cNvCxnSpPr>
              <a:stCxn id="140" idx="4"/>
            </p:cNvCxnSpPr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4" name="Straight Arrow Connector 143"/>
            <p:cNvCxnSpPr>
              <a:stCxn id="141" idx="4"/>
            </p:cNvCxnSpPr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5" name="Curved Connector 144"/>
            <p:cNvCxnSpPr>
              <a:stCxn id="142" idx="2"/>
              <a:endCxn id="140" idx="2"/>
            </p:cNvCxnSpPr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145"/>
            <p:cNvCxnSpPr/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7" name="Straight Arrow Connector 146"/>
            <p:cNvCxnSpPr/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8" name="Curved Connector 147"/>
            <p:cNvCxnSpPr/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49" name="Straight Arrow Connector 148"/>
          <p:cNvCxnSpPr/>
          <p:nvPr/>
        </p:nvCxnSpPr>
        <p:spPr bwMode="auto">
          <a:xfrm>
            <a:off x="5166125" y="3426742"/>
            <a:ext cx="1044771" cy="1025486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50" name="Group 149"/>
          <p:cNvGrpSpPr>
            <a:grpSpLocks/>
          </p:cNvGrpSpPr>
          <p:nvPr/>
        </p:nvGrpSpPr>
        <p:grpSpPr bwMode="auto">
          <a:xfrm>
            <a:off x="6172200" y="2131339"/>
            <a:ext cx="616148" cy="2718019"/>
            <a:chOff x="6928961" y="4213225"/>
            <a:chExt cx="548913" cy="2683727"/>
          </a:xfrm>
        </p:grpSpPr>
        <p:sp>
          <p:nvSpPr>
            <p:cNvPr id="151" name="Oval 150"/>
            <p:cNvSpPr/>
            <p:nvPr/>
          </p:nvSpPr>
          <p:spPr>
            <a:xfrm>
              <a:off x="6928961" y="4213225"/>
              <a:ext cx="548913" cy="65863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6928961" y="5224186"/>
              <a:ext cx="548913" cy="660219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6928961" y="6238257"/>
              <a:ext cx="548913" cy="658695"/>
            </a:xfrm>
            <a:prstGeom prst="ellipse">
              <a:avLst/>
            </a:prstGeom>
            <a:solidFill>
              <a:srgbClr val="7399D2"/>
            </a:solidFill>
            <a:ln w="25400" cap="flat" cmpd="sng" algn="ctr">
              <a:solidFill>
                <a:srgbClr val="7399D2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4" name="Straight Arrow Connector 153"/>
            <p:cNvCxnSpPr>
              <a:stCxn id="151" idx="4"/>
            </p:cNvCxnSpPr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5" name="Straight Arrow Connector 154"/>
            <p:cNvCxnSpPr>
              <a:stCxn id="152" idx="4"/>
            </p:cNvCxnSpPr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8" name="Curved Connector 157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9" name="Straight Arrow Connector 158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1" name="Curved Connector 160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7833122" y="2131339"/>
            <a:ext cx="617934" cy="2716411"/>
            <a:chOff x="8405812" y="4213225"/>
            <a:chExt cx="549275" cy="2682875"/>
          </a:xfrm>
        </p:grpSpPr>
        <p:sp>
          <p:nvSpPr>
            <p:cNvPr id="163" name="Oval 162"/>
            <p:cNvSpPr/>
            <p:nvPr/>
          </p:nvSpPr>
          <p:spPr>
            <a:xfrm>
              <a:off x="8405812" y="4213225"/>
              <a:ext cx="549275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8405812" y="5224463"/>
              <a:ext cx="549275" cy="660400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8405812" y="6237288"/>
              <a:ext cx="549275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66" name="Straight Arrow Connector 165"/>
            <p:cNvCxnSpPr>
              <a:stCxn id="163" idx="4"/>
            </p:cNvCxnSpPr>
            <p:nvPr/>
          </p:nvCxnSpPr>
          <p:spPr>
            <a:xfrm rot="16200000" flipH="1">
              <a:off x="8509793" y="5042694"/>
              <a:ext cx="352425" cy="11113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7" name="Straight Arrow Connector 166"/>
            <p:cNvCxnSpPr>
              <a:stCxn id="164" idx="4"/>
            </p:cNvCxnSpPr>
            <p:nvPr/>
          </p:nvCxnSpPr>
          <p:spPr>
            <a:xfrm rot="5400000">
              <a:off x="850423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8" name="Curved Connector 167"/>
            <p:cNvCxnSpPr>
              <a:stCxn id="165" idx="2"/>
              <a:endCxn id="163" idx="2"/>
            </p:cNvCxnSpPr>
            <p:nvPr/>
          </p:nvCxnSpPr>
          <p:spPr>
            <a:xfrm rot="10800000">
              <a:off x="8405812" y="4541838"/>
              <a:ext cx="1587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69" name="Straight Arrow Connector 168"/>
          <p:cNvCxnSpPr/>
          <p:nvPr/>
        </p:nvCxnSpPr>
        <p:spPr>
          <a:xfrm flipV="1">
            <a:off x="6842522" y="2359940"/>
            <a:ext cx="1044774" cy="2050971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314325" y="2057400"/>
            <a:ext cx="8499276" cy="3529727"/>
            <a:chOff x="1722437" y="4140200"/>
            <a:chExt cx="7554913" cy="3486150"/>
          </a:xfrm>
        </p:grpSpPr>
        <p:grpSp>
          <p:nvGrpSpPr>
            <p:cNvPr id="171" name="Group 2"/>
            <p:cNvGrpSpPr>
              <a:grpSpLocks/>
            </p:cNvGrpSpPr>
            <p:nvPr/>
          </p:nvGrpSpPr>
          <p:grpSpPr bwMode="auto">
            <a:xfrm>
              <a:off x="3975100" y="4213225"/>
              <a:ext cx="549275" cy="2682875"/>
              <a:chOff x="3878263" y="3871913"/>
              <a:chExt cx="549275" cy="2682875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3878262" y="3871913"/>
                <a:ext cx="549275" cy="658813"/>
              </a:xfrm>
              <a:prstGeom prst="ellipse">
                <a:avLst/>
              </a:prstGeom>
              <a:solidFill>
                <a:srgbClr val="FA650C"/>
              </a:solidFill>
              <a:ln w="31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878262" y="4883151"/>
                <a:ext cx="549275" cy="660400"/>
              </a:xfrm>
              <a:prstGeom prst="ellipse">
                <a:avLst/>
              </a:prstGeom>
              <a:solidFill>
                <a:srgbClr val="478336"/>
              </a:solidFill>
              <a:ln w="25400" cap="flat" cmpd="sng" algn="ctr">
                <a:solidFill>
                  <a:srgbClr val="478336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878262" y="5895976"/>
                <a:ext cx="549275" cy="658812"/>
              </a:xfrm>
              <a:prstGeom prst="ellipse">
                <a:avLst/>
              </a:prstGeom>
              <a:solidFill>
                <a:srgbClr val="7399D2"/>
              </a:solidFill>
              <a:ln w="25400" cap="flat" cmpd="sng" algn="ctr">
                <a:solidFill>
                  <a:srgbClr val="7399D2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83" name="Straight Arrow Connector 182"/>
              <p:cNvCxnSpPr>
                <a:stCxn id="180" idx="4"/>
              </p:cNvCxnSpPr>
              <p:nvPr/>
            </p:nvCxnSpPr>
            <p:spPr>
              <a:xfrm rot="16200000" flipH="1">
                <a:off x="3981450" y="4702176"/>
                <a:ext cx="352425" cy="95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headEnd type="arrow"/>
                <a:tailEnd type="arrow"/>
              </a:ln>
              <a:effectLst/>
            </p:spPr>
          </p:cxnSp>
          <p:cxnSp>
            <p:nvCxnSpPr>
              <p:cNvPr id="184" name="Straight Arrow Connector 183"/>
              <p:cNvCxnSpPr>
                <a:stCxn id="181" idx="4"/>
              </p:cNvCxnSpPr>
              <p:nvPr/>
            </p:nvCxnSpPr>
            <p:spPr>
              <a:xfrm rot="5400000">
                <a:off x="3976687" y="5719764"/>
                <a:ext cx="352425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tailEnd type="arrow"/>
              </a:ln>
              <a:effectLst/>
            </p:spPr>
          </p:cxnSp>
        </p:grpSp>
        <p:grpSp>
          <p:nvGrpSpPr>
            <p:cNvPr id="172" name="Group 7193"/>
            <p:cNvGrpSpPr>
              <a:grpSpLocks/>
            </p:cNvGrpSpPr>
            <p:nvPr/>
          </p:nvGrpSpPr>
          <p:grpSpPr bwMode="auto">
            <a:xfrm>
              <a:off x="1722437" y="4140200"/>
              <a:ext cx="7554913" cy="3486150"/>
              <a:chOff x="1722437" y="4140200"/>
              <a:chExt cx="7554913" cy="3486150"/>
            </a:xfrm>
          </p:grpSpPr>
          <p:sp>
            <p:nvSpPr>
              <p:cNvPr id="174" name="TextBox 46"/>
              <p:cNvSpPr txBox="1">
                <a:spLocks noChangeArrowheads="1"/>
              </p:cNvSpPr>
              <p:nvPr/>
            </p:nvSpPr>
            <p:spPr bwMode="auto">
              <a:xfrm>
                <a:off x="1868487" y="42052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1</a:t>
                </a:r>
              </a:p>
            </p:txBody>
          </p:sp>
          <p:sp>
            <p:nvSpPr>
              <p:cNvPr id="175" name="TextBox 47"/>
              <p:cNvSpPr txBox="1">
                <a:spLocks noChangeArrowheads="1"/>
              </p:cNvSpPr>
              <p:nvPr/>
            </p:nvSpPr>
            <p:spPr bwMode="auto">
              <a:xfrm>
                <a:off x="1868487" y="52339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2</a:t>
                </a:r>
              </a:p>
            </p:txBody>
          </p:sp>
          <p:sp>
            <p:nvSpPr>
              <p:cNvPr id="176" name="Rectangle 48"/>
              <p:cNvSpPr>
                <a:spLocks noChangeArrowheads="1"/>
              </p:cNvSpPr>
              <p:nvPr/>
            </p:nvSpPr>
            <p:spPr bwMode="auto">
              <a:xfrm>
                <a:off x="1792287" y="4140200"/>
                <a:ext cx="7297738" cy="7715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7" name="Rectangle 49"/>
              <p:cNvSpPr>
                <a:spLocks noChangeArrowheads="1"/>
              </p:cNvSpPr>
              <p:nvPr/>
            </p:nvSpPr>
            <p:spPr bwMode="auto">
              <a:xfrm>
                <a:off x="1792287" y="5168900"/>
                <a:ext cx="7297738" cy="18002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8" name="Right Arrow 50"/>
              <p:cNvSpPr>
                <a:spLocks noChangeArrowheads="1"/>
              </p:cNvSpPr>
              <p:nvPr/>
            </p:nvSpPr>
            <p:spPr bwMode="auto">
              <a:xfrm>
                <a:off x="1722437" y="7035799"/>
                <a:ext cx="7554913" cy="264349"/>
              </a:xfrm>
              <a:prstGeom prst="rightArrow">
                <a:avLst>
                  <a:gd name="adj1" fmla="val 50000"/>
                  <a:gd name="adj2" fmla="val 49439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9" name="TextBox 51"/>
              <p:cNvSpPr txBox="1">
                <a:spLocks noChangeArrowheads="1"/>
              </p:cNvSpPr>
              <p:nvPr/>
            </p:nvSpPr>
            <p:spPr bwMode="auto">
              <a:xfrm>
                <a:off x="1722437" y="7188200"/>
                <a:ext cx="2041525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Time</a:t>
                </a:r>
              </a:p>
            </p:txBody>
          </p:sp>
        </p:grpSp>
        <p:cxnSp>
          <p:nvCxnSpPr>
            <p:cNvPr id="173" name="Curved Connector 172"/>
            <p:cNvCxnSpPr>
              <a:stCxn id="182" idx="2"/>
              <a:endCxn id="180" idx="2"/>
            </p:cNvCxnSpPr>
            <p:nvPr/>
          </p:nvCxnSpPr>
          <p:spPr>
            <a:xfrm rot="10800000">
              <a:off x="3975099" y="4543425"/>
              <a:ext cx="12700" cy="2024063"/>
            </a:xfrm>
            <a:prstGeom prst="curvedConnector3">
              <a:avLst>
                <a:gd name="adj1" fmla="val 1800000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Execution Trace</a:t>
            </a:r>
          </a:p>
        </p:txBody>
      </p:sp>
    </p:spTree>
    <p:extLst>
      <p:ext uri="{BB962C8B-B14F-4D97-AF65-F5344CB8AC3E}">
        <p14:creationId xmlns:p14="http://schemas.microsoft.com/office/powerpoint/2010/main" val="4166128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6063348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</a:p>
        </p:txBody>
      </p:sp>
    </p:spTree>
    <p:extLst>
      <p:ext uri="{BB962C8B-B14F-4D97-AF65-F5344CB8AC3E}">
        <p14:creationId xmlns:p14="http://schemas.microsoft.com/office/powerpoint/2010/main" val="2935442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7"/>
            <a:endCxn id="58" idx="3"/>
          </p:cNvCxnSpPr>
          <p:nvPr/>
        </p:nvCxnSpPr>
        <p:spPr bwMode="auto">
          <a:xfrm flipV="1">
            <a:off x="5125804" y="3068404"/>
            <a:ext cx="340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22" idx="5"/>
            <a:endCxn id="59" idx="1"/>
          </p:cNvCxnSpPr>
          <p:nvPr/>
        </p:nvCxnSpPr>
        <p:spPr bwMode="auto">
          <a:xfrm>
            <a:off x="5125804" y="3754204"/>
            <a:ext cx="263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State-of-the-Art Distributed Graph Algorithms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01587" y="4710752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8213" y="4648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0" y="2362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Periodic synchronization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770734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(Waste container)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Graph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404284223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_analytics_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1" y="1371600"/>
            <a:ext cx="7920899" cy="52451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GraphX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Motivation</a:t>
            </a:r>
          </a:p>
        </p:txBody>
      </p:sp>
    </p:spTree>
    <p:extLst>
      <p:ext uri="{BB962C8B-B14F-4D97-AF65-F5344CB8AC3E}">
        <p14:creationId xmlns:p14="http://schemas.microsoft.com/office/powerpoint/2010/main" val="156906247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GraphX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= Spark for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486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Integration of record-oriented and graph-oriented processing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692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Extends RDDs to Resilient Distributed Property Graphs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0800" y="4114800"/>
            <a:ext cx="40386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Graph[VD, ED]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vertices: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[VD]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edges: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EdgeRDD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[ED]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5395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" name="Table 296"/>
          <p:cNvGraphicFramePr>
            <a:graphicFrameLocks noGrp="1"/>
          </p:cNvGraphicFramePr>
          <p:nvPr/>
        </p:nvGraphicFramePr>
        <p:xfrm>
          <a:off x="67818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8" name="Table 297"/>
          <p:cNvGraphicFramePr>
            <a:graphicFrameLocks noGrp="1"/>
          </p:cNvGraphicFramePr>
          <p:nvPr/>
        </p:nvGraphicFramePr>
        <p:xfrm>
          <a:off x="19050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9" name="Table 298"/>
          <p:cNvGraphicFramePr>
            <a:graphicFrameLocks noGrp="1"/>
          </p:cNvGraphicFramePr>
          <p:nvPr/>
        </p:nvGraphicFramePr>
        <p:xfrm>
          <a:off x="31242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0" name="Table 299"/>
          <p:cNvGraphicFramePr>
            <a:graphicFrameLocks noGrp="1"/>
          </p:cNvGraphicFramePr>
          <p:nvPr/>
        </p:nvGraphicFramePr>
        <p:xfrm>
          <a:off x="43434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1" name="Table 300"/>
          <p:cNvGraphicFramePr>
            <a:graphicFrameLocks noGrp="1"/>
          </p:cNvGraphicFramePr>
          <p:nvPr/>
        </p:nvGraphicFramePr>
        <p:xfrm>
          <a:off x="55626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2" name="Rectangle 301"/>
          <p:cNvSpPr/>
          <p:nvPr/>
        </p:nvSpPr>
        <p:spPr>
          <a:xfrm>
            <a:off x="19050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18288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24384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cxnSp>
        <p:nvCxnSpPr>
          <p:cNvPr id="305" name="Straight Arrow Connector 304"/>
          <p:cNvCxnSpPr>
            <a:endCxn id="304" idx="0"/>
          </p:cNvCxnSpPr>
          <p:nvPr/>
        </p:nvCxnSpPr>
        <p:spPr>
          <a:xfrm rot="16200000" flipH="1">
            <a:off x="2400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endCxn id="303" idx="0"/>
          </p:cNvCxnSpPr>
          <p:nvPr/>
        </p:nvCxnSpPr>
        <p:spPr>
          <a:xfrm rot="5400000">
            <a:off x="2019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31242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0480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309" name="Rectangle 308"/>
          <p:cNvSpPr/>
          <p:nvPr/>
        </p:nvSpPr>
        <p:spPr>
          <a:xfrm>
            <a:off x="36576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</a:p>
        </p:txBody>
      </p:sp>
      <p:cxnSp>
        <p:nvCxnSpPr>
          <p:cNvPr id="310" name="Straight Arrow Connector 309"/>
          <p:cNvCxnSpPr>
            <a:endCxn id="309" idx="0"/>
          </p:cNvCxnSpPr>
          <p:nvPr/>
        </p:nvCxnSpPr>
        <p:spPr>
          <a:xfrm rot="16200000" flipH="1">
            <a:off x="361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308" idx="0"/>
          </p:cNvCxnSpPr>
          <p:nvPr/>
        </p:nvCxnSpPr>
        <p:spPr>
          <a:xfrm rot="5400000">
            <a:off x="3238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67818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 rot="16200000" flipH="1">
            <a:off x="742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67437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66294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70866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317" name="Rectangle 316"/>
          <p:cNvSpPr/>
          <p:nvPr/>
        </p:nvSpPr>
        <p:spPr>
          <a:xfrm>
            <a:off x="75438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cxnSp>
        <p:nvCxnSpPr>
          <p:cNvPr id="318" name="Straight Arrow Connector 317"/>
          <p:cNvCxnSpPr>
            <a:stCxn id="312" idx="2"/>
            <a:endCxn id="316" idx="0"/>
          </p:cNvCxnSpPr>
          <p:nvPr/>
        </p:nvCxnSpPr>
        <p:spPr>
          <a:xfrm rot="5400000">
            <a:off x="70866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Rectangle 318"/>
          <p:cNvSpPr/>
          <p:nvPr/>
        </p:nvSpPr>
        <p:spPr>
          <a:xfrm>
            <a:off x="43434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3434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cxnSp>
        <p:nvCxnSpPr>
          <p:cNvPr id="321" name="Straight Arrow Connector 320"/>
          <p:cNvCxnSpPr>
            <a:stCxn id="319" idx="2"/>
            <a:endCxn id="320" idx="0"/>
          </p:cNvCxnSpPr>
          <p:nvPr/>
        </p:nvCxnSpPr>
        <p:spPr>
          <a:xfrm rot="5400000">
            <a:off x="46482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55626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5626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</a:p>
        </p:txBody>
      </p:sp>
      <p:cxnSp>
        <p:nvCxnSpPr>
          <p:cNvPr id="324" name="Straight Arrow Connector 323"/>
          <p:cNvCxnSpPr>
            <a:stCxn id="322" idx="2"/>
            <a:endCxn id="323" idx="0"/>
          </p:cNvCxnSpPr>
          <p:nvPr/>
        </p:nvCxnSpPr>
        <p:spPr>
          <a:xfrm rot="5400000">
            <a:off x="58674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22860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326" name="Rectangle 325"/>
          <p:cNvSpPr/>
          <p:nvPr/>
        </p:nvSpPr>
        <p:spPr>
          <a:xfrm>
            <a:off x="47244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327" name="Rectangle 326"/>
          <p:cNvSpPr/>
          <p:nvPr/>
        </p:nvSpPr>
        <p:spPr>
          <a:xfrm>
            <a:off x="3505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328" name="Rectangle 327"/>
          <p:cNvSpPr/>
          <p:nvPr/>
        </p:nvSpPr>
        <p:spPr>
          <a:xfrm>
            <a:off x="6553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</a:p>
        </p:txBody>
      </p:sp>
      <p:sp>
        <p:nvSpPr>
          <p:cNvPr id="329" name="Rectangle 328"/>
          <p:cNvSpPr/>
          <p:nvPr/>
        </p:nvSpPr>
        <p:spPr>
          <a:xfrm>
            <a:off x="16002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330" name="Rectangle 329"/>
          <p:cNvSpPr/>
          <p:nvPr/>
        </p:nvSpPr>
        <p:spPr>
          <a:xfrm>
            <a:off x="28956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331" name="Rectangle 330"/>
          <p:cNvSpPr/>
          <p:nvPr/>
        </p:nvSpPr>
        <p:spPr>
          <a:xfrm>
            <a:off x="41148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332" name="Rectangle 331"/>
          <p:cNvSpPr/>
          <p:nvPr/>
        </p:nvSpPr>
        <p:spPr>
          <a:xfrm>
            <a:off x="53340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333" name="Rectangle 332"/>
          <p:cNvSpPr/>
          <p:nvPr/>
        </p:nvSpPr>
        <p:spPr>
          <a:xfrm>
            <a:off x="71628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600200" y="46355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23622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35814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006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66294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9" name="Straight Arrow Connector 338"/>
          <p:cNvCxnSpPr>
            <a:stCxn id="329" idx="2"/>
            <a:endCxn id="334" idx="0"/>
          </p:cNvCxnSpPr>
          <p:nvPr/>
        </p:nvCxnSpPr>
        <p:spPr>
          <a:xfrm rot="5400000">
            <a:off x="1581150" y="4464050"/>
            <a:ext cx="342900" cy="1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2"/>
          </p:cNvCxnSpPr>
          <p:nvPr/>
        </p:nvCxnSpPr>
        <p:spPr>
          <a:xfrm rot="16200000" flipH="1">
            <a:off x="23812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30" idx="2"/>
          </p:cNvCxnSpPr>
          <p:nvPr/>
        </p:nvCxnSpPr>
        <p:spPr>
          <a:xfrm rot="5400000">
            <a:off x="28003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7" idx="2"/>
          </p:cNvCxnSpPr>
          <p:nvPr/>
        </p:nvCxnSpPr>
        <p:spPr>
          <a:xfrm rot="16200000" flipH="1">
            <a:off x="360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31" idx="2"/>
          </p:cNvCxnSpPr>
          <p:nvPr/>
        </p:nvCxnSpPr>
        <p:spPr>
          <a:xfrm rot="5400000">
            <a:off x="40195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6" idx="2"/>
          </p:cNvCxnSpPr>
          <p:nvPr/>
        </p:nvCxnSpPr>
        <p:spPr>
          <a:xfrm rot="16200000" flipH="1">
            <a:off x="49339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32" idx="2"/>
          </p:cNvCxnSpPr>
          <p:nvPr/>
        </p:nvCxnSpPr>
        <p:spPr>
          <a:xfrm rot="5400000">
            <a:off x="55816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8" idx="2"/>
          </p:cNvCxnSpPr>
          <p:nvPr/>
        </p:nvCxnSpPr>
        <p:spPr>
          <a:xfrm rot="16200000" flipH="1">
            <a:off x="67627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33" idx="2"/>
          </p:cNvCxnSpPr>
          <p:nvPr/>
        </p:nvCxnSpPr>
        <p:spPr>
          <a:xfrm rot="5400000">
            <a:off x="741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8" name="Table 347"/>
          <p:cNvGraphicFramePr>
            <a:graphicFrameLocks noGrp="1"/>
          </p:cNvGraphicFramePr>
          <p:nvPr/>
        </p:nvGraphicFramePr>
        <p:xfrm>
          <a:off x="6553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9" name="Table 348"/>
          <p:cNvGraphicFramePr>
            <a:graphicFrameLocks noGrp="1"/>
          </p:cNvGraphicFramePr>
          <p:nvPr/>
        </p:nvGraphicFramePr>
        <p:xfrm>
          <a:off x="1524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0" name="Table 349"/>
          <p:cNvGraphicFramePr>
            <a:graphicFrameLocks noGrp="1"/>
          </p:cNvGraphicFramePr>
          <p:nvPr/>
        </p:nvGraphicFramePr>
        <p:xfrm>
          <a:off x="2286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1" name="Table 350"/>
          <p:cNvGraphicFramePr>
            <a:graphicFrameLocks noGrp="1"/>
          </p:cNvGraphicFramePr>
          <p:nvPr/>
        </p:nvGraphicFramePr>
        <p:xfrm>
          <a:off x="3505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" name="Table 351"/>
          <p:cNvGraphicFramePr>
            <a:graphicFrameLocks noGrp="1"/>
          </p:cNvGraphicFramePr>
          <p:nvPr/>
        </p:nvGraphicFramePr>
        <p:xfrm>
          <a:off x="47244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3" name="TextBox 352"/>
          <p:cNvSpPr txBox="1"/>
          <p:nvPr/>
        </p:nvSpPr>
        <p:spPr>
          <a:xfrm>
            <a:off x="880392" y="27305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</a:t>
            </a:r>
          </a:p>
        </p:txBody>
      </p:sp>
      <p:sp>
        <p:nvSpPr>
          <p:cNvPr id="354" name="TextBox 353"/>
          <p:cNvSpPr txBox="1"/>
          <p:nvPr/>
        </p:nvSpPr>
        <p:spPr>
          <a:xfrm>
            <a:off x="551777" y="4330700"/>
            <a:ext cx="923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 in MapReduce</a:t>
            </a:r>
          </a:p>
        </p:txBody>
      </p:sp>
    </p:spTree>
    <p:extLst>
      <p:ext uri="{BB962C8B-B14F-4D97-AF65-F5344CB8AC3E}">
        <p14:creationId xmlns:p14="http://schemas.microsoft.com/office/powerpoint/2010/main" val="375285735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perty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31684" cy="495733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Property Graph: Example</a:t>
            </a:r>
          </a:p>
        </p:txBody>
      </p:sp>
    </p:spTree>
    <p:extLst>
      <p:ext uri="{BB962C8B-B14F-4D97-AF65-F5344CB8AC3E}">
        <p14:creationId xmlns:p14="http://schemas.microsoft.com/office/powerpoint/2010/main" val="116231785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rtex_routing_edge_ta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9" y="1524000"/>
            <a:ext cx="7694981" cy="505276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Underneath the Covers</a:t>
            </a:r>
          </a:p>
        </p:txBody>
      </p:sp>
    </p:spTree>
    <p:extLst>
      <p:ext uri="{BB962C8B-B14F-4D97-AF65-F5344CB8AC3E}">
        <p14:creationId xmlns:p14="http://schemas.microsoft.com/office/powerpoint/2010/main" val="253927685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GraphX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Operators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9800" y="1907738"/>
            <a:ext cx="4953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vertices: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[VD] </a:t>
            </a: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edges: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EdgeRDD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[ED] </a:t>
            </a: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triplets: RDD[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EdgeTriplet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[VD, ED]]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67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“collection”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Transform vertices and edges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3348335"/>
            <a:ext cx="1981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mapVertices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mapEdges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mapTriplets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868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 vertices with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external table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0202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Aggregate messages within local neighborhood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programs</a:t>
            </a:r>
          </a:p>
        </p:txBody>
      </p:sp>
    </p:spTree>
    <p:extLst>
      <p:ext uri="{BB962C8B-B14F-4D97-AF65-F5344CB8AC3E}">
        <p14:creationId xmlns:p14="http://schemas.microsoft.com/office/powerpoint/2010/main" val="42357992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5777082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</a:p>
        </p:txBody>
      </p:sp>
      <p:sp>
        <p:nvSpPr>
          <p:cNvPr id="30" name="TextBox 29"/>
          <p:cNvSpPr txBox="1"/>
          <p:nvPr/>
        </p:nvSpPr>
        <p:spPr>
          <a:xfrm rot="21120000">
            <a:off x="5866546" y="6159130"/>
            <a:ext cx="3118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400" b="0" dirty="0">
                <a:solidFill>
                  <a:srgbClr val="FF0000"/>
                </a:solidFill>
                <a:latin typeface="Gill Sans"/>
                <a:cs typeface="Gill Sans"/>
              </a:rPr>
              <a:t>(Yeah, but it’s still really all just RDDs)</a:t>
            </a:r>
          </a:p>
        </p:txBody>
      </p:sp>
    </p:spTree>
    <p:extLst>
      <p:ext uri="{BB962C8B-B14F-4D97-AF65-F5344CB8AC3E}">
        <p14:creationId xmlns:p14="http://schemas.microsoft.com/office/powerpoint/2010/main" val="3800015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5651" y="3362980"/>
            <a:ext cx="794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4277380"/>
            <a:ext cx="126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1813" y="2438400"/>
            <a:ext cx="1569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PageRank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6975" y="24384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BFS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3766" y="3352800"/>
            <a:ext cx="96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PR/N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8390" y="335280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d+1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57041" y="4267200"/>
            <a:ext cx="779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sum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6975" y="42672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min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 vs. BFS</a:t>
            </a:r>
          </a:p>
        </p:txBody>
      </p:sp>
    </p:spTree>
    <p:extLst>
      <p:ext uri="{BB962C8B-B14F-4D97-AF65-F5344CB8AC3E}">
        <p14:creationId xmlns:p14="http://schemas.microsoft.com/office/powerpoint/2010/main" val="73014793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8" name="Left Arrow 7"/>
          <p:cNvSpPr/>
          <p:nvPr/>
        </p:nvSpPr>
        <p:spPr bwMode="auto">
          <a:xfrm rot="946523">
            <a:off x="5254732" y="3754101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067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58367</TotalTime>
  <Words>2169</Words>
  <Application>Microsoft Macintosh PowerPoint</Application>
  <PresentationFormat>On-screen Show (4:3)</PresentationFormat>
  <Paragraphs>606</Paragraphs>
  <Slides>74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ヒラギノ角ゴ ProN W3</vt:lpstr>
      <vt:lpstr>ヒラギノ角ゴ ProN W6</vt:lpstr>
      <vt:lpstr>Andale Mono</vt:lpstr>
      <vt:lpstr>Arial</vt:lpstr>
      <vt:lpstr>Arial Black</vt:lpstr>
      <vt:lpstr>Calibri</vt:lpstr>
      <vt:lpstr>Gill Sans</vt:lpstr>
      <vt:lpstr>Symbol</vt:lpstr>
      <vt:lpstr>Vista Sans OT Reg</vt:lpstr>
      <vt:lpstr>Wingdings</vt:lpstr>
      <vt:lpstr>Zapf Dingbats</vt:lpstr>
      <vt:lpstr>Default Design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Microsoft Office User</cp:lastModifiedBy>
  <cp:revision>11897</cp:revision>
  <dcterms:created xsi:type="dcterms:W3CDTF">2012-08-31T06:36:49Z</dcterms:created>
  <dcterms:modified xsi:type="dcterms:W3CDTF">2018-11-15T13:36:26Z</dcterms:modified>
  <cp:category/>
</cp:coreProperties>
</file>